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8"/>
  </p:notesMasterIdLst>
  <p:sldIdLst>
    <p:sldId id="256" r:id="rId2"/>
    <p:sldId id="257" r:id="rId3"/>
    <p:sldId id="320" r:id="rId4"/>
    <p:sldId id="313" r:id="rId5"/>
    <p:sldId id="314" r:id="rId6"/>
    <p:sldId id="315" r:id="rId7"/>
    <p:sldId id="316" r:id="rId8"/>
    <p:sldId id="318" r:id="rId9"/>
    <p:sldId id="322" r:id="rId10"/>
    <p:sldId id="317" r:id="rId11"/>
    <p:sldId id="319" r:id="rId12"/>
    <p:sldId id="312" r:id="rId13"/>
    <p:sldId id="281" r:id="rId14"/>
    <p:sldId id="321" r:id="rId15"/>
    <p:sldId id="323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78B"/>
    <a:srgbClr val="6B1069"/>
    <a:srgbClr val="5FAAC2"/>
    <a:srgbClr val="981774"/>
    <a:srgbClr val="FFFFFF"/>
    <a:srgbClr val="3D86AC"/>
    <a:srgbClr val="85C2BC"/>
    <a:srgbClr val="AFD6B8"/>
    <a:srgbClr val="CFE6CA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9" autoAdjust="0"/>
    <p:restoredTop sz="56130" autoAdjust="0"/>
  </p:normalViewPr>
  <p:slideViewPr>
    <p:cSldViewPr snapToGrid="0">
      <p:cViewPr varScale="1">
        <p:scale>
          <a:sx n="113" d="100"/>
          <a:sy n="113" d="100"/>
        </p:scale>
        <p:origin x="3269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5818" y="10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D0F79-D593-41CF-8F70-83A061E1AB4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DE"/>
        </a:p>
      </dgm:t>
    </dgm:pt>
    <dgm:pt modelId="{0C387C93-D498-49C3-8CC3-0E091231CBEC}">
      <dgm:prSet phldrT="[Text]" custT="1"/>
      <dgm:spPr/>
      <dgm:t>
        <a:bodyPr/>
        <a:lstStyle/>
        <a:p>
          <a:r>
            <a:rPr lang="de-DE" sz="2000" dirty="0"/>
            <a:t>        Interpretable</a:t>
          </a:r>
        </a:p>
        <a:p>
          <a:r>
            <a:rPr lang="de-DE" sz="2000" dirty="0"/>
            <a:t>        </a:t>
          </a:r>
          <a:r>
            <a:rPr lang="de-DE" sz="2000" b="1" dirty="0"/>
            <a:t>Embedding</a:t>
          </a:r>
          <a:endParaRPr lang="de-DE" sz="2000" dirty="0"/>
        </a:p>
      </dgm:t>
    </dgm:pt>
    <dgm:pt modelId="{E6A1A1EA-A0C0-48A4-821F-299DE1A5593B}" type="parTrans" cxnId="{8DA79E82-C643-48C2-A8DE-A535932B0FE5}">
      <dgm:prSet/>
      <dgm:spPr/>
      <dgm:t>
        <a:bodyPr/>
        <a:lstStyle/>
        <a:p>
          <a:endParaRPr lang="en-DE" sz="2000"/>
        </a:p>
      </dgm:t>
    </dgm:pt>
    <dgm:pt modelId="{F5B81D63-3A71-49BD-B3CA-283AB101B68A}" type="sibTrans" cxnId="{8DA79E82-C643-48C2-A8DE-A535932B0FE5}">
      <dgm:prSet custT="1"/>
      <dgm:spPr/>
      <dgm:t>
        <a:bodyPr/>
        <a:lstStyle/>
        <a:p>
          <a:endParaRPr lang="en-DE" sz="2000"/>
        </a:p>
      </dgm:t>
    </dgm:pt>
    <dgm:pt modelId="{9CBAD233-A13A-44E5-98F3-8455EF52B6FB}">
      <dgm:prSet phldrT="[Text]" custT="1"/>
      <dgm:spPr/>
      <dgm:t>
        <a:bodyPr/>
        <a:lstStyle/>
        <a:p>
          <a:r>
            <a:rPr lang="en-GB" sz="2000" b="1" dirty="0"/>
            <a:t>        Crowdsourcing</a:t>
          </a:r>
          <a:endParaRPr lang="de-DE" sz="2000" dirty="0"/>
        </a:p>
      </dgm:t>
    </dgm:pt>
    <dgm:pt modelId="{1357402B-B708-4885-ABD0-D118EFD13C3C}" type="parTrans" cxnId="{4EDF78AC-3211-4F92-A82D-018657A8CD54}">
      <dgm:prSet/>
      <dgm:spPr/>
      <dgm:t>
        <a:bodyPr/>
        <a:lstStyle/>
        <a:p>
          <a:endParaRPr lang="en-DE"/>
        </a:p>
      </dgm:t>
    </dgm:pt>
    <dgm:pt modelId="{50CF7D83-649E-4F6B-833B-7C07C321E22D}" type="sibTrans" cxnId="{4EDF78AC-3211-4F92-A82D-018657A8CD54}">
      <dgm:prSet/>
      <dgm:spPr/>
      <dgm:t>
        <a:bodyPr/>
        <a:lstStyle/>
        <a:p>
          <a:endParaRPr lang="en-DE"/>
        </a:p>
      </dgm:t>
    </dgm:pt>
    <dgm:pt modelId="{EDE9FFDA-B389-4B8E-9A87-A2AC25AC6C6F}">
      <dgm:prSet phldrT="[Text]" custT="1"/>
      <dgm:spPr/>
      <dgm:t>
        <a:bodyPr/>
        <a:lstStyle/>
        <a:p>
          <a:r>
            <a:rPr lang="en-GB" sz="2000" b="1" dirty="0"/>
            <a:t>        Evaluation</a:t>
          </a:r>
          <a:endParaRPr lang="de-DE" sz="2000" dirty="0"/>
        </a:p>
      </dgm:t>
    </dgm:pt>
    <dgm:pt modelId="{6B29ECDF-0081-4A9C-88F9-57D6E7664750}" type="parTrans" cxnId="{14B2C531-942B-4ABC-B77D-CBE688CFEE7C}">
      <dgm:prSet/>
      <dgm:spPr/>
      <dgm:t>
        <a:bodyPr/>
        <a:lstStyle/>
        <a:p>
          <a:endParaRPr lang="en-DE"/>
        </a:p>
      </dgm:t>
    </dgm:pt>
    <dgm:pt modelId="{48B5EED1-D7EC-4C07-9DF3-4A560231E68F}" type="sibTrans" cxnId="{14B2C531-942B-4ABC-B77D-CBE688CFEE7C}">
      <dgm:prSet/>
      <dgm:spPr/>
      <dgm:t>
        <a:bodyPr/>
        <a:lstStyle/>
        <a:p>
          <a:endParaRPr lang="en-DE"/>
        </a:p>
      </dgm:t>
    </dgm:pt>
    <dgm:pt modelId="{AC2EADCA-5E12-4FCA-8D34-0CF3D4A88F78}" type="pres">
      <dgm:prSet presAssocID="{37DD0F79-D593-41CF-8F70-83A061E1AB45}" presName="outerComposite" presStyleCnt="0">
        <dgm:presLayoutVars>
          <dgm:chMax val="5"/>
          <dgm:dir/>
          <dgm:resizeHandles val="exact"/>
        </dgm:presLayoutVars>
      </dgm:prSet>
      <dgm:spPr/>
    </dgm:pt>
    <dgm:pt modelId="{CEE34C3E-E4C6-4FD2-A132-E6B79A25BDD3}" type="pres">
      <dgm:prSet presAssocID="{37DD0F79-D593-41CF-8F70-83A061E1AB45}" presName="dummyMaxCanvas" presStyleCnt="0">
        <dgm:presLayoutVars/>
      </dgm:prSet>
      <dgm:spPr/>
    </dgm:pt>
    <dgm:pt modelId="{7D076231-5BA8-4094-BF5A-3AC1067FC03B}" type="pres">
      <dgm:prSet presAssocID="{37DD0F79-D593-41CF-8F70-83A061E1AB45}" presName="ThreeNodes_1" presStyleLbl="node1" presStyleIdx="0" presStyleCnt="3">
        <dgm:presLayoutVars>
          <dgm:bulletEnabled val="1"/>
        </dgm:presLayoutVars>
      </dgm:prSet>
      <dgm:spPr/>
    </dgm:pt>
    <dgm:pt modelId="{33698991-B3EF-4881-A877-3EBDC968863A}" type="pres">
      <dgm:prSet presAssocID="{37DD0F79-D593-41CF-8F70-83A061E1AB45}" presName="ThreeNodes_2" presStyleLbl="node1" presStyleIdx="1" presStyleCnt="3">
        <dgm:presLayoutVars>
          <dgm:bulletEnabled val="1"/>
        </dgm:presLayoutVars>
      </dgm:prSet>
      <dgm:spPr/>
    </dgm:pt>
    <dgm:pt modelId="{9D8E83B9-632C-4F9E-99D5-4E80DA961F3A}" type="pres">
      <dgm:prSet presAssocID="{37DD0F79-D593-41CF-8F70-83A061E1AB45}" presName="ThreeNodes_3" presStyleLbl="node1" presStyleIdx="2" presStyleCnt="3">
        <dgm:presLayoutVars>
          <dgm:bulletEnabled val="1"/>
        </dgm:presLayoutVars>
      </dgm:prSet>
      <dgm:spPr/>
    </dgm:pt>
    <dgm:pt modelId="{CB0ED391-3A7F-4E3D-BD83-794B8D502757}" type="pres">
      <dgm:prSet presAssocID="{37DD0F79-D593-41CF-8F70-83A061E1AB45}" presName="ThreeConn_1-2" presStyleLbl="fgAccFollowNode1" presStyleIdx="0" presStyleCnt="2">
        <dgm:presLayoutVars>
          <dgm:bulletEnabled val="1"/>
        </dgm:presLayoutVars>
      </dgm:prSet>
      <dgm:spPr/>
    </dgm:pt>
    <dgm:pt modelId="{C7B4D357-301D-4D6A-86A1-2F2B25719967}" type="pres">
      <dgm:prSet presAssocID="{37DD0F79-D593-41CF-8F70-83A061E1AB45}" presName="ThreeConn_2-3" presStyleLbl="fgAccFollowNode1" presStyleIdx="1" presStyleCnt="2">
        <dgm:presLayoutVars>
          <dgm:bulletEnabled val="1"/>
        </dgm:presLayoutVars>
      </dgm:prSet>
      <dgm:spPr/>
    </dgm:pt>
    <dgm:pt modelId="{BD978F55-3D17-424D-B67B-734A9A87C33F}" type="pres">
      <dgm:prSet presAssocID="{37DD0F79-D593-41CF-8F70-83A061E1AB45}" presName="ThreeNodes_1_text" presStyleLbl="node1" presStyleIdx="2" presStyleCnt="3">
        <dgm:presLayoutVars>
          <dgm:bulletEnabled val="1"/>
        </dgm:presLayoutVars>
      </dgm:prSet>
      <dgm:spPr/>
    </dgm:pt>
    <dgm:pt modelId="{710FD911-0322-4638-AC59-1EA7EB48F0C7}" type="pres">
      <dgm:prSet presAssocID="{37DD0F79-D593-41CF-8F70-83A061E1AB45}" presName="ThreeNodes_2_text" presStyleLbl="node1" presStyleIdx="2" presStyleCnt="3">
        <dgm:presLayoutVars>
          <dgm:bulletEnabled val="1"/>
        </dgm:presLayoutVars>
      </dgm:prSet>
      <dgm:spPr/>
    </dgm:pt>
    <dgm:pt modelId="{66C91B82-23BC-4D53-8036-198BC2A9C396}" type="pres">
      <dgm:prSet presAssocID="{37DD0F79-D593-41CF-8F70-83A061E1AB4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AF5E710-10FF-4657-8BA5-D7C168B3E813}" type="presOf" srcId="{0C387C93-D498-49C3-8CC3-0E091231CBEC}" destId="{7D076231-5BA8-4094-BF5A-3AC1067FC03B}" srcOrd="0" destOrd="0" presId="urn:microsoft.com/office/officeart/2005/8/layout/vProcess5"/>
    <dgm:cxn modelId="{C019DA1C-90A0-485E-8C6C-607AEC139A40}" type="presOf" srcId="{EDE9FFDA-B389-4B8E-9A87-A2AC25AC6C6F}" destId="{66C91B82-23BC-4D53-8036-198BC2A9C396}" srcOrd="1" destOrd="0" presId="urn:microsoft.com/office/officeart/2005/8/layout/vProcess5"/>
    <dgm:cxn modelId="{14B2C531-942B-4ABC-B77D-CBE688CFEE7C}" srcId="{37DD0F79-D593-41CF-8F70-83A061E1AB45}" destId="{EDE9FFDA-B389-4B8E-9A87-A2AC25AC6C6F}" srcOrd="2" destOrd="0" parTransId="{6B29ECDF-0081-4A9C-88F9-57D6E7664750}" sibTransId="{48B5EED1-D7EC-4C07-9DF3-4A560231E68F}"/>
    <dgm:cxn modelId="{4A7BCB63-BF78-4892-AECF-FF4821C6E504}" type="presOf" srcId="{F5B81D63-3A71-49BD-B3CA-283AB101B68A}" destId="{CB0ED391-3A7F-4E3D-BD83-794B8D502757}" srcOrd="0" destOrd="0" presId="urn:microsoft.com/office/officeart/2005/8/layout/vProcess5"/>
    <dgm:cxn modelId="{15B6CA44-3F23-4C70-9FA9-B4244ADE1436}" type="presOf" srcId="{50CF7D83-649E-4F6B-833B-7C07C321E22D}" destId="{C7B4D357-301D-4D6A-86A1-2F2B25719967}" srcOrd="0" destOrd="0" presId="urn:microsoft.com/office/officeart/2005/8/layout/vProcess5"/>
    <dgm:cxn modelId="{286AE764-EBCA-44E4-B4EA-96370570F7CE}" type="presOf" srcId="{EDE9FFDA-B389-4B8E-9A87-A2AC25AC6C6F}" destId="{9D8E83B9-632C-4F9E-99D5-4E80DA961F3A}" srcOrd="0" destOrd="0" presId="urn:microsoft.com/office/officeart/2005/8/layout/vProcess5"/>
    <dgm:cxn modelId="{8DA79E82-C643-48C2-A8DE-A535932B0FE5}" srcId="{37DD0F79-D593-41CF-8F70-83A061E1AB45}" destId="{0C387C93-D498-49C3-8CC3-0E091231CBEC}" srcOrd="0" destOrd="0" parTransId="{E6A1A1EA-A0C0-48A4-821F-299DE1A5593B}" sibTransId="{F5B81D63-3A71-49BD-B3CA-283AB101B68A}"/>
    <dgm:cxn modelId="{4EDF78AC-3211-4F92-A82D-018657A8CD54}" srcId="{37DD0F79-D593-41CF-8F70-83A061E1AB45}" destId="{9CBAD233-A13A-44E5-98F3-8455EF52B6FB}" srcOrd="1" destOrd="0" parTransId="{1357402B-B708-4885-ABD0-D118EFD13C3C}" sibTransId="{50CF7D83-649E-4F6B-833B-7C07C321E22D}"/>
    <dgm:cxn modelId="{87C56CAE-EBD5-4AE2-B851-7C49FFF9FEE3}" type="presOf" srcId="{37DD0F79-D593-41CF-8F70-83A061E1AB45}" destId="{AC2EADCA-5E12-4FCA-8D34-0CF3D4A88F78}" srcOrd="0" destOrd="0" presId="urn:microsoft.com/office/officeart/2005/8/layout/vProcess5"/>
    <dgm:cxn modelId="{0FBDBEB8-AF8E-4F28-8FB6-A7262878E8F0}" type="presOf" srcId="{0C387C93-D498-49C3-8CC3-0E091231CBEC}" destId="{BD978F55-3D17-424D-B67B-734A9A87C33F}" srcOrd="1" destOrd="0" presId="urn:microsoft.com/office/officeart/2005/8/layout/vProcess5"/>
    <dgm:cxn modelId="{31FA5AEA-2725-42D6-8F24-A4471338B528}" type="presOf" srcId="{9CBAD233-A13A-44E5-98F3-8455EF52B6FB}" destId="{33698991-B3EF-4881-A877-3EBDC968863A}" srcOrd="0" destOrd="0" presId="urn:microsoft.com/office/officeart/2005/8/layout/vProcess5"/>
    <dgm:cxn modelId="{0D8AB7F8-66E0-4F94-A2E3-2698E70A4238}" type="presOf" srcId="{9CBAD233-A13A-44E5-98F3-8455EF52B6FB}" destId="{710FD911-0322-4638-AC59-1EA7EB48F0C7}" srcOrd="1" destOrd="0" presId="urn:microsoft.com/office/officeart/2005/8/layout/vProcess5"/>
    <dgm:cxn modelId="{6919CAEA-9328-43CD-9D09-13737571067A}" type="presParOf" srcId="{AC2EADCA-5E12-4FCA-8D34-0CF3D4A88F78}" destId="{CEE34C3E-E4C6-4FD2-A132-E6B79A25BDD3}" srcOrd="0" destOrd="0" presId="urn:microsoft.com/office/officeart/2005/8/layout/vProcess5"/>
    <dgm:cxn modelId="{6EF33535-2788-4762-B32A-BF47DBD8E4DD}" type="presParOf" srcId="{AC2EADCA-5E12-4FCA-8D34-0CF3D4A88F78}" destId="{7D076231-5BA8-4094-BF5A-3AC1067FC03B}" srcOrd="1" destOrd="0" presId="urn:microsoft.com/office/officeart/2005/8/layout/vProcess5"/>
    <dgm:cxn modelId="{B2E3CDF8-FB5E-4AB7-A32B-9D79F5826D05}" type="presParOf" srcId="{AC2EADCA-5E12-4FCA-8D34-0CF3D4A88F78}" destId="{33698991-B3EF-4881-A877-3EBDC968863A}" srcOrd="2" destOrd="0" presId="urn:microsoft.com/office/officeart/2005/8/layout/vProcess5"/>
    <dgm:cxn modelId="{9232EDB7-6967-4415-8766-2052F8A74988}" type="presParOf" srcId="{AC2EADCA-5E12-4FCA-8D34-0CF3D4A88F78}" destId="{9D8E83B9-632C-4F9E-99D5-4E80DA961F3A}" srcOrd="3" destOrd="0" presId="urn:microsoft.com/office/officeart/2005/8/layout/vProcess5"/>
    <dgm:cxn modelId="{47270DD9-049C-400D-92DC-09F0EEBD3959}" type="presParOf" srcId="{AC2EADCA-5E12-4FCA-8D34-0CF3D4A88F78}" destId="{CB0ED391-3A7F-4E3D-BD83-794B8D502757}" srcOrd="4" destOrd="0" presId="urn:microsoft.com/office/officeart/2005/8/layout/vProcess5"/>
    <dgm:cxn modelId="{08BB1F4A-143B-4A5F-9A02-4FA0EB8745FA}" type="presParOf" srcId="{AC2EADCA-5E12-4FCA-8D34-0CF3D4A88F78}" destId="{C7B4D357-301D-4D6A-86A1-2F2B25719967}" srcOrd="5" destOrd="0" presId="urn:microsoft.com/office/officeart/2005/8/layout/vProcess5"/>
    <dgm:cxn modelId="{715542A5-610A-49F3-A1D3-71C02B0965A5}" type="presParOf" srcId="{AC2EADCA-5E12-4FCA-8D34-0CF3D4A88F78}" destId="{BD978F55-3D17-424D-B67B-734A9A87C33F}" srcOrd="6" destOrd="0" presId="urn:microsoft.com/office/officeart/2005/8/layout/vProcess5"/>
    <dgm:cxn modelId="{A4182C1D-7E19-4C68-BDEB-FB99B73ADF18}" type="presParOf" srcId="{AC2EADCA-5E12-4FCA-8D34-0CF3D4A88F78}" destId="{710FD911-0322-4638-AC59-1EA7EB48F0C7}" srcOrd="7" destOrd="0" presId="urn:microsoft.com/office/officeart/2005/8/layout/vProcess5"/>
    <dgm:cxn modelId="{8C5D1BDE-3B98-4868-863F-5BAC5C9B2020}" type="presParOf" srcId="{AC2EADCA-5E12-4FCA-8D34-0CF3D4A88F78}" destId="{66C91B82-23BC-4D53-8036-198BC2A9C39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DD0F79-D593-41CF-8F70-83A061E1AB4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DE"/>
        </a:p>
      </dgm:t>
    </dgm:pt>
    <dgm:pt modelId="{0C387C93-D498-49C3-8CC3-0E091231CBEC}">
      <dgm:prSet phldrT="[Text]" custT="1"/>
      <dgm:spPr/>
      <dgm:t>
        <a:bodyPr/>
        <a:lstStyle/>
        <a:p>
          <a:r>
            <a:rPr lang="de-DE" sz="2000" dirty="0"/>
            <a:t>        Interpretable</a:t>
          </a:r>
        </a:p>
        <a:p>
          <a:r>
            <a:rPr lang="de-DE" sz="2000" dirty="0"/>
            <a:t>        </a:t>
          </a:r>
          <a:r>
            <a:rPr lang="de-DE" sz="2000" b="1" dirty="0"/>
            <a:t>Embedding</a:t>
          </a:r>
          <a:endParaRPr lang="de-DE" sz="2000" dirty="0"/>
        </a:p>
      </dgm:t>
    </dgm:pt>
    <dgm:pt modelId="{E6A1A1EA-A0C0-48A4-821F-299DE1A5593B}" type="parTrans" cxnId="{8DA79E82-C643-48C2-A8DE-A535932B0FE5}">
      <dgm:prSet/>
      <dgm:spPr/>
      <dgm:t>
        <a:bodyPr/>
        <a:lstStyle/>
        <a:p>
          <a:endParaRPr lang="en-DE" sz="2000"/>
        </a:p>
      </dgm:t>
    </dgm:pt>
    <dgm:pt modelId="{F5B81D63-3A71-49BD-B3CA-283AB101B68A}" type="sibTrans" cxnId="{8DA79E82-C643-48C2-A8DE-A535932B0FE5}">
      <dgm:prSet custT="1"/>
      <dgm:spPr/>
      <dgm:t>
        <a:bodyPr/>
        <a:lstStyle/>
        <a:p>
          <a:endParaRPr lang="en-DE" sz="2000"/>
        </a:p>
      </dgm:t>
    </dgm:pt>
    <dgm:pt modelId="{9CBAD233-A13A-44E5-98F3-8455EF52B6FB}">
      <dgm:prSet phldrT="[Text]" custT="1"/>
      <dgm:spPr/>
      <dgm:t>
        <a:bodyPr/>
        <a:lstStyle/>
        <a:p>
          <a:r>
            <a:rPr lang="en-GB" sz="2000" b="1" dirty="0"/>
            <a:t>        Crowdsourcing</a:t>
          </a:r>
          <a:endParaRPr lang="de-DE" sz="2000" dirty="0"/>
        </a:p>
      </dgm:t>
    </dgm:pt>
    <dgm:pt modelId="{1357402B-B708-4885-ABD0-D118EFD13C3C}" type="parTrans" cxnId="{4EDF78AC-3211-4F92-A82D-018657A8CD54}">
      <dgm:prSet/>
      <dgm:spPr/>
      <dgm:t>
        <a:bodyPr/>
        <a:lstStyle/>
        <a:p>
          <a:endParaRPr lang="en-DE"/>
        </a:p>
      </dgm:t>
    </dgm:pt>
    <dgm:pt modelId="{50CF7D83-649E-4F6B-833B-7C07C321E22D}" type="sibTrans" cxnId="{4EDF78AC-3211-4F92-A82D-018657A8CD54}">
      <dgm:prSet/>
      <dgm:spPr/>
      <dgm:t>
        <a:bodyPr/>
        <a:lstStyle/>
        <a:p>
          <a:endParaRPr lang="en-DE"/>
        </a:p>
      </dgm:t>
    </dgm:pt>
    <dgm:pt modelId="{EDE9FFDA-B389-4B8E-9A87-A2AC25AC6C6F}">
      <dgm:prSet phldrT="[Text]" custT="1"/>
      <dgm:spPr/>
      <dgm:t>
        <a:bodyPr/>
        <a:lstStyle/>
        <a:p>
          <a:r>
            <a:rPr lang="en-GB" sz="2000" b="1" dirty="0"/>
            <a:t>        Evaluation</a:t>
          </a:r>
          <a:endParaRPr lang="de-DE" sz="2000" dirty="0"/>
        </a:p>
      </dgm:t>
    </dgm:pt>
    <dgm:pt modelId="{6B29ECDF-0081-4A9C-88F9-57D6E7664750}" type="parTrans" cxnId="{14B2C531-942B-4ABC-B77D-CBE688CFEE7C}">
      <dgm:prSet/>
      <dgm:spPr/>
      <dgm:t>
        <a:bodyPr/>
        <a:lstStyle/>
        <a:p>
          <a:endParaRPr lang="en-DE"/>
        </a:p>
      </dgm:t>
    </dgm:pt>
    <dgm:pt modelId="{48B5EED1-D7EC-4C07-9DF3-4A560231E68F}" type="sibTrans" cxnId="{14B2C531-942B-4ABC-B77D-CBE688CFEE7C}">
      <dgm:prSet/>
      <dgm:spPr/>
      <dgm:t>
        <a:bodyPr/>
        <a:lstStyle/>
        <a:p>
          <a:endParaRPr lang="en-DE"/>
        </a:p>
      </dgm:t>
    </dgm:pt>
    <dgm:pt modelId="{AC2EADCA-5E12-4FCA-8D34-0CF3D4A88F78}" type="pres">
      <dgm:prSet presAssocID="{37DD0F79-D593-41CF-8F70-83A061E1AB45}" presName="outerComposite" presStyleCnt="0">
        <dgm:presLayoutVars>
          <dgm:chMax val="5"/>
          <dgm:dir/>
          <dgm:resizeHandles val="exact"/>
        </dgm:presLayoutVars>
      </dgm:prSet>
      <dgm:spPr/>
    </dgm:pt>
    <dgm:pt modelId="{CEE34C3E-E4C6-4FD2-A132-E6B79A25BDD3}" type="pres">
      <dgm:prSet presAssocID="{37DD0F79-D593-41CF-8F70-83A061E1AB45}" presName="dummyMaxCanvas" presStyleCnt="0">
        <dgm:presLayoutVars/>
      </dgm:prSet>
      <dgm:spPr/>
    </dgm:pt>
    <dgm:pt modelId="{7D076231-5BA8-4094-BF5A-3AC1067FC03B}" type="pres">
      <dgm:prSet presAssocID="{37DD0F79-D593-41CF-8F70-83A061E1AB45}" presName="ThreeNodes_1" presStyleLbl="node1" presStyleIdx="0" presStyleCnt="3">
        <dgm:presLayoutVars>
          <dgm:bulletEnabled val="1"/>
        </dgm:presLayoutVars>
      </dgm:prSet>
      <dgm:spPr/>
    </dgm:pt>
    <dgm:pt modelId="{33698991-B3EF-4881-A877-3EBDC968863A}" type="pres">
      <dgm:prSet presAssocID="{37DD0F79-D593-41CF-8F70-83A061E1AB45}" presName="ThreeNodes_2" presStyleLbl="node1" presStyleIdx="1" presStyleCnt="3">
        <dgm:presLayoutVars>
          <dgm:bulletEnabled val="1"/>
        </dgm:presLayoutVars>
      </dgm:prSet>
      <dgm:spPr/>
    </dgm:pt>
    <dgm:pt modelId="{9D8E83B9-632C-4F9E-99D5-4E80DA961F3A}" type="pres">
      <dgm:prSet presAssocID="{37DD0F79-D593-41CF-8F70-83A061E1AB45}" presName="ThreeNodes_3" presStyleLbl="node1" presStyleIdx="2" presStyleCnt="3">
        <dgm:presLayoutVars>
          <dgm:bulletEnabled val="1"/>
        </dgm:presLayoutVars>
      </dgm:prSet>
      <dgm:spPr/>
    </dgm:pt>
    <dgm:pt modelId="{CB0ED391-3A7F-4E3D-BD83-794B8D502757}" type="pres">
      <dgm:prSet presAssocID="{37DD0F79-D593-41CF-8F70-83A061E1AB45}" presName="ThreeConn_1-2" presStyleLbl="fgAccFollowNode1" presStyleIdx="0" presStyleCnt="2">
        <dgm:presLayoutVars>
          <dgm:bulletEnabled val="1"/>
        </dgm:presLayoutVars>
      </dgm:prSet>
      <dgm:spPr/>
    </dgm:pt>
    <dgm:pt modelId="{C7B4D357-301D-4D6A-86A1-2F2B25719967}" type="pres">
      <dgm:prSet presAssocID="{37DD0F79-D593-41CF-8F70-83A061E1AB45}" presName="ThreeConn_2-3" presStyleLbl="fgAccFollowNode1" presStyleIdx="1" presStyleCnt="2">
        <dgm:presLayoutVars>
          <dgm:bulletEnabled val="1"/>
        </dgm:presLayoutVars>
      </dgm:prSet>
      <dgm:spPr/>
    </dgm:pt>
    <dgm:pt modelId="{BD978F55-3D17-424D-B67B-734A9A87C33F}" type="pres">
      <dgm:prSet presAssocID="{37DD0F79-D593-41CF-8F70-83A061E1AB45}" presName="ThreeNodes_1_text" presStyleLbl="node1" presStyleIdx="2" presStyleCnt="3">
        <dgm:presLayoutVars>
          <dgm:bulletEnabled val="1"/>
        </dgm:presLayoutVars>
      </dgm:prSet>
      <dgm:spPr/>
    </dgm:pt>
    <dgm:pt modelId="{710FD911-0322-4638-AC59-1EA7EB48F0C7}" type="pres">
      <dgm:prSet presAssocID="{37DD0F79-D593-41CF-8F70-83A061E1AB45}" presName="ThreeNodes_2_text" presStyleLbl="node1" presStyleIdx="2" presStyleCnt="3">
        <dgm:presLayoutVars>
          <dgm:bulletEnabled val="1"/>
        </dgm:presLayoutVars>
      </dgm:prSet>
      <dgm:spPr/>
    </dgm:pt>
    <dgm:pt modelId="{66C91B82-23BC-4D53-8036-198BC2A9C396}" type="pres">
      <dgm:prSet presAssocID="{37DD0F79-D593-41CF-8F70-83A061E1AB4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AF5E710-10FF-4657-8BA5-D7C168B3E813}" type="presOf" srcId="{0C387C93-D498-49C3-8CC3-0E091231CBEC}" destId="{7D076231-5BA8-4094-BF5A-3AC1067FC03B}" srcOrd="0" destOrd="0" presId="urn:microsoft.com/office/officeart/2005/8/layout/vProcess5"/>
    <dgm:cxn modelId="{C019DA1C-90A0-485E-8C6C-607AEC139A40}" type="presOf" srcId="{EDE9FFDA-B389-4B8E-9A87-A2AC25AC6C6F}" destId="{66C91B82-23BC-4D53-8036-198BC2A9C396}" srcOrd="1" destOrd="0" presId="urn:microsoft.com/office/officeart/2005/8/layout/vProcess5"/>
    <dgm:cxn modelId="{14B2C531-942B-4ABC-B77D-CBE688CFEE7C}" srcId="{37DD0F79-D593-41CF-8F70-83A061E1AB45}" destId="{EDE9FFDA-B389-4B8E-9A87-A2AC25AC6C6F}" srcOrd="2" destOrd="0" parTransId="{6B29ECDF-0081-4A9C-88F9-57D6E7664750}" sibTransId="{48B5EED1-D7EC-4C07-9DF3-4A560231E68F}"/>
    <dgm:cxn modelId="{4A7BCB63-BF78-4892-AECF-FF4821C6E504}" type="presOf" srcId="{F5B81D63-3A71-49BD-B3CA-283AB101B68A}" destId="{CB0ED391-3A7F-4E3D-BD83-794B8D502757}" srcOrd="0" destOrd="0" presId="urn:microsoft.com/office/officeart/2005/8/layout/vProcess5"/>
    <dgm:cxn modelId="{15B6CA44-3F23-4C70-9FA9-B4244ADE1436}" type="presOf" srcId="{50CF7D83-649E-4F6B-833B-7C07C321E22D}" destId="{C7B4D357-301D-4D6A-86A1-2F2B25719967}" srcOrd="0" destOrd="0" presId="urn:microsoft.com/office/officeart/2005/8/layout/vProcess5"/>
    <dgm:cxn modelId="{286AE764-EBCA-44E4-B4EA-96370570F7CE}" type="presOf" srcId="{EDE9FFDA-B389-4B8E-9A87-A2AC25AC6C6F}" destId="{9D8E83B9-632C-4F9E-99D5-4E80DA961F3A}" srcOrd="0" destOrd="0" presId="urn:microsoft.com/office/officeart/2005/8/layout/vProcess5"/>
    <dgm:cxn modelId="{8DA79E82-C643-48C2-A8DE-A535932B0FE5}" srcId="{37DD0F79-D593-41CF-8F70-83A061E1AB45}" destId="{0C387C93-D498-49C3-8CC3-0E091231CBEC}" srcOrd="0" destOrd="0" parTransId="{E6A1A1EA-A0C0-48A4-821F-299DE1A5593B}" sibTransId="{F5B81D63-3A71-49BD-B3CA-283AB101B68A}"/>
    <dgm:cxn modelId="{4EDF78AC-3211-4F92-A82D-018657A8CD54}" srcId="{37DD0F79-D593-41CF-8F70-83A061E1AB45}" destId="{9CBAD233-A13A-44E5-98F3-8455EF52B6FB}" srcOrd="1" destOrd="0" parTransId="{1357402B-B708-4885-ABD0-D118EFD13C3C}" sibTransId="{50CF7D83-649E-4F6B-833B-7C07C321E22D}"/>
    <dgm:cxn modelId="{87C56CAE-EBD5-4AE2-B851-7C49FFF9FEE3}" type="presOf" srcId="{37DD0F79-D593-41CF-8F70-83A061E1AB45}" destId="{AC2EADCA-5E12-4FCA-8D34-0CF3D4A88F78}" srcOrd="0" destOrd="0" presId="urn:microsoft.com/office/officeart/2005/8/layout/vProcess5"/>
    <dgm:cxn modelId="{0FBDBEB8-AF8E-4F28-8FB6-A7262878E8F0}" type="presOf" srcId="{0C387C93-D498-49C3-8CC3-0E091231CBEC}" destId="{BD978F55-3D17-424D-B67B-734A9A87C33F}" srcOrd="1" destOrd="0" presId="urn:microsoft.com/office/officeart/2005/8/layout/vProcess5"/>
    <dgm:cxn modelId="{31FA5AEA-2725-42D6-8F24-A4471338B528}" type="presOf" srcId="{9CBAD233-A13A-44E5-98F3-8455EF52B6FB}" destId="{33698991-B3EF-4881-A877-3EBDC968863A}" srcOrd="0" destOrd="0" presId="urn:microsoft.com/office/officeart/2005/8/layout/vProcess5"/>
    <dgm:cxn modelId="{0D8AB7F8-66E0-4F94-A2E3-2698E70A4238}" type="presOf" srcId="{9CBAD233-A13A-44E5-98F3-8455EF52B6FB}" destId="{710FD911-0322-4638-AC59-1EA7EB48F0C7}" srcOrd="1" destOrd="0" presId="urn:microsoft.com/office/officeart/2005/8/layout/vProcess5"/>
    <dgm:cxn modelId="{6919CAEA-9328-43CD-9D09-13737571067A}" type="presParOf" srcId="{AC2EADCA-5E12-4FCA-8D34-0CF3D4A88F78}" destId="{CEE34C3E-E4C6-4FD2-A132-E6B79A25BDD3}" srcOrd="0" destOrd="0" presId="urn:microsoft.com/office/officeart/2005/8/layout/vProcess5"/>
    <dgm:cxn modelId="{6EF33535-2788-4762-B32A-BF47DBD8E4DD}" type="presParOf" srcId="{AC2EADCA-5E12-4FCA-8D34-0CF3D4A88F78}" destId="{7D076231-5BA8-4094-BF5A-3AC1067FC03B}" srcOrd="1" destOrd="0" presId="urn:microsoft.com/office/officeart/2005/8/layout/vProcess5"/>
    <dgm:cxn modelId="{B2E3CDF8-FB5E-4AB7-A32B-9D79F5826D05}" type="presParOf" srcId="{AC2EADCA-5E12-4FCA-8D34-0CF3D4A88F78}" destId="{33698991-B3EF-4881-A877-3EBDC968863A}" srcOrd="2" destOrd="0" presId="urn:microsoft.com/office/officeart/2005/8/layout/vProcess5"/>
    <dgm:cxn modelId="{9232EDB7-6967-4415-8766-2052F8A74988}" type="presParOf" srcId="{AC2EADCA-5E12-4FCA-8D34-0CF3D4A88F78}" destId="{9D8E83B9-632C-4F9E-99D5-4E80DA961F3A}" srcOrd="3" destOrd="0" presId="urn:microsoft.com/office/officeart/2005/8/layout/vProcess5"/>
    <dgm:cxn modelId="{47270DD9-049C-400D-92DC-09F0EEBD3959}" type="presParOf" srcId="{AC2EADCA-5E12-4FCA-8D34-0CF3D4A88F78}" destId="{CB0ED391-3A7F-4E3D-BD83-794B8D502757}" srcOrd="4" destOrd="0" presId="urn:microsoft.com/office/officeart/2005/8/layout/vProcess5"/>
    <dgm:cxn modelId="{08BB1F4A-143B-4A5F-9A02-4FA0EB8745FA}" type="presParOf" srcId="{AC2EADCA-5E12-4FCA-8D34-0CF3D4A88F78}" destId="{C7B4D357-301D-4D6A-86A1-2F2B25719967}" srcOrd="5" destOrd="0" presId="urn:microsoft.com/office/officeart/2005/8/layout/vProcess5"/>
    <dgm:cxn modelId="{715542A5-610A-49F3-A1D3-71C02B0965A5}" type="presParOf" srcId="{AC2EADCA-5E12-4FCA-8D34-0CF3D4A88F78}" destId="{BD978F55-3D17-424D-B67B-734A9A87C33F}" srcOrd="6" destOrd="0" presId="urn:microsoft.com/office/officeart/2005/8/layout/vProcess5"/>
    <dgm:cxn modelId="{A4182C1D-7E19-4C68-BDEB-FB99B73ADF18}" type="presParOf" srcId="{AC2EADCA-5E12-4FCA-8D34-0CF3D4A88F78}" destId="{710FD911-0322-4638-AC59-1EA7EB48F0C7}" srcOrd="7" destOrd="0" presId="urn:microsoft.com/office/officeart/2005/8/layout/vProcess5"/>
    <dgm:cxn modelId="{8C5D1BDE-3B98-4868-863F-5BAC5C9B2020}" type="presParOf" srcId="{AC2EADCA-5E12-4FCA-8D34-0CF3D4A88F78}" destId="{66C91B82-23BC-4D53-8036-198BC2A9C39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76231-5BA8-4094-BF5A-3AC1067FC03B}">
      <dsp:nvSpPr>
        <dsp:cNvPr id="0" name=""/>
        <dsp:cNvSpPr/>
      </dsp:nvSpPr>
      <dsp:spPr>
        <a:xfrm>
          <a:off x="0" y="0"/>
          <a:ext cx="3293304" cy="11134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        Interpretable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        </a:t>
          </a:r>
          <a:r>
            <a:rPr lang="de-DE" sz="2000" b="1" kern="1200" dirty="0"/>
            <a:t>Embedding</a:t>
          </a:r>
          <a:endParaRPr lang="de-DE" sz="2000" kern="1200" dirty="0"/>
        </a:p>
      </dsp:txBody>
      <dsp:txXfrm>
        <a:off x="32612" y="32612"/>
        <a:ext cx="2091781" cy="1048248"/>
      </dsp:txXfrm>
    </dsp:sp>
    <dsp:sp modelId="{33698991-B3EF-4881-A877-3EBDC968863A}">
      <dsp:nvSpPr>
        <dsp:cNvPr id="0" name=""/>
        <dsp:cNvSpPr/>
      </dsp:nvSpPr>
      <dsp:spPr>
        <a:xfrm>
          <a:off x="290585" y="1299051"/>
          <a:ext cx="3293304" cy="1113472"/>
        </a:xfrm>
        <a:prstGeom prst="roundRect">
          <a:avLst>
            <a:gd name="adj" fmla="val 10000"/>
          </a:avLst>
        </a:prstGeom>
        <a:solidFill>
          <a:schemeClr val="accent2">
            <a:hueOff val="-7085945"/>
            <a:satOff val="-12393"/>
            <a:lumOff val="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        Crowdsourcing</a:t>
          </a:r>
          <a:endParaRPr lang="de-DE" sz="2000" kern="1200" dirty="0"/>
        </a:p>
      </dsp:txBody>
      <dsp:txXfrm>
        <a:off x="323197" y="1331663"/>
        <a:ext cx="2213737" cy="1048248"/>
      </dsp:txXfrm>
    </dsp:sp>
    <dsp:sp modelId="{9D8E83B9-632C-4F9E-99D5-4E80DA961F3A}">
      <dsp:nvSpPr>
        <dsp:cNvPr id="0" name=""/>
        <dsp:cNvSpPr/>
      </dsp:nvSpPr>
      <dsp:spPr>
        <a:xfrm>
          <a:off x="581171" y="2598102"/>
          <a:ext cx="3293304" cy="1113472"/>
        </a:xfrm>
        <a:prstGeom prst="roundRect">
          <a:avLst>
            <a:gd name="adj" fmla="val 10000"/>
          </a:avLst>
        </a:prstGeom>
        <a:solidFill>
          <a:schemeClr val="accent2">
            <a:hueOff val="-14171891"/>
            <a:satOff val="-24787"/>
            <a:lumOff val="58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        Evaluation</a:t>
          </a:r>
          <a:endParaRPr lang="de-DE" sz="2000" kern="1200" dirty="0"/>
        </a:p>
      </dsp:txBody>
      <dsp:txXfrm>
        <a:off x="613783" y="2630714"/>
        <a:ext cx="2213737" cy="1048248"/>
      </dsp:txXfrm>
    </dsp:sp>
    <dsp:sp modelId="{CB0ED391-3A7F-4E3D-BD83-794B8D502757}">
      <dsp:nvSpPr>
        <dsp:cNvPr id="0" name=""/>
        <dsp:cNvSpPr/>
      </dsp:nvSpPr>
      <dsp:spPr>
        <a:xfrm>
          <a:off x="2569547" y="844383"/>
          <a:ext cx="723757" cy="723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2000" kern="1200"/>
        </a:p>
      </dsp:txBody>
      <dsp:txXfrm>
        <a:off x="2732392" y="844383"/>
        <a:ext cx="398067" cy="544627"/>
      </dsp:txXfrm>
    </dsp:sp>
    <dsp:sp modelId="{C7B4D357-301D-4D6A-86A1-2F2B25719967}">
      <dsp:nvSpPr>
        <dsp:cNvPr id="0" name=""/>
        <dsp:cNvSpPr/>
      </dsp:nvSpPr>
      <dsp:spPr>
        <a:xfrm>
          <a:off x="2860133" y="2136011"/>
          <a:ext cx="723757" cy="723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4346833"/>
            <a:satOff val="-584"/>
            <a:lumOff val="15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346833"/>
              <a:satOff val="-584"/>
              <a:lumOff val="1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3300" kern="1200"/>
        </a:p>
      </dsp:txBody>
      <dsp:txXfrm>
        <a:off x="3022978" y="2136011"/>
        <a:ext cx="398067" cy="544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76231-5BA8-4094-BF5A-3AC1067FC03B}">
      <dsp:nvSpPr>
        <dsp:cNvPr id="0" name=""/>
        <dsp:cNvSpPr/>
      </dsp:nvSpPr>
      <dsp:spPr>
        <a:xfrm>
          <a:off x="0" y="0"/>
          <a:ext cx="3419119" cy="11134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        Interpretable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        </a:t>
          </a:r>
          <a:r>
            <a:rPr lang="de-DE" sz="2000" b="1" kern="1200" dirty="0"/>
            <a:t>Embedding</a:t>
          </a:r>
          <a:endParaRPr lang="de-DE" sz="2000" kern="1200" dirty="0"/>
        </a:p>
      </dsp:txBody>
      <dsp:txXfrm>
        <a:off x="32612" y="32612"/>
        <a:ext cx="2217597" cy="1048248"/>
      </dsp:txXfrm>
    </dsp:sp>
    <dsp:sp modelId="{33698991-B3EF-4881-A877-3EBDC968863A}">
      <dsp:nvSpPr>
        <dsp:cNvPr id="0" name=""/>
        <dsp:cNvSpPr/>
      </dsp:nvSpPr>
      <dsp:spPr>
        <a:xfrm>
          <a:off x="301687" y="1299051"/>
          <a:ext cx="3419119" cy="1113472"/>
        </a:xfrm>
        <a:prstGeom prst="roundRect">
          <a:avLst>
            <a:gd name="adj" fmla="val 10000"/>
          </a:avLst>
        </a:prstGeom>
        <a:solidFill>
          <a:schemeClr val="accent2">
            <a:hueOff val="-7085945"/>
            <a:satOff val="-12393"/>
            <a:lumOff val="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        Crowdsourcing</a:t>
          </a:r>
          <a:endParaRPr lang="de-DE" sz="2000" kern="1200" dirty="0"/>
        </a:p>
      </dsp:txBody>
      <dsp:txXfrm>
        <a:off x="334299" y="1331663"/>
        <a:ext cx="2328451" cy="1048248"/>
      </dsp:txXfrm>
    </dsp:sp>
    <dsp:sp modelId="{9D8E83B9-632C-4F9E-99D5-4E80DA961F3A}">
      <dsp:nvSpPr>
        <dsp:cNvPr id="0" name=""/>
        <dsp:cNvSpPr/>
      </dsp:nvSpPr>
      <dsp:spPr>
        <a:xfrm>
          <a:off x="603374" y="2598102"/>
          <a:ext cx="3419119" cy="1113472"/>
        </a:xfrm>
        <a:prstGeom prst="roundRect">
          <a:avLst>
            <a:gd name="adj" fmla="val 10000"/>
          </a:avLst>
        </a:prstGeom>
        <a:solidFill>
          <a:schemeClr val="accent2">
            <a:hueOff val="-14171891"/>
            <a:satOff val="-24787"/>
            <a:lumOff val="58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        Evaluation</a:t>
          </a:r>
          <a:endParaRPr lang="de-DE" sz="2000" kern="1200" dirty="0"/>
        </a:p>
      </dsp:txBody>
      <dsp:txXfrm>
        <a:off x="635986" y="2630714"/>
        <a:ext cx="2328451" cy="1048248"/>
      </dsp:txXfrm>
    </dsp:sp>
    <dsp:sp modelId="{CB0ED391-3A7F-4E3D-BD83-794B8D502757}">
      <dsp:nvSpPr>
        <dsp:cNvPr id="0" name=""/>
        <dsp:cNvSpPr/>
      </dsp:nvSpPr>
      <dsp:spPr>
        <a:xfrm>
          <a:off x="2695362" y="844383"/>
          <a:ext cx="723757" cy="723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2000" kern="1200"/>
        </a:p>
      </dsp:txBody>
      <dsp:txXfrm>
        <a:off x="2858207" y="844383"/>
        <a:ext cx="398067" cy="544627"/>
      </dsp:txXfrm>
    </dsp:sp>
    <dsp:sp modelId="{C7B4D357-301D-4D6A-86A1-2F2B25719967}">
      <dsp:nvSpPr>
        <dsp:cNvPr id="0" name=""/>
        <dsp:cNvSpPr/>
      </dsp:nvSpPr>
      <dsp:spPr>
        <a:xfrm>
          <a:off x="2997049" y="2136011"/>
          <a:ext cx="723757" cy="723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4346833"/>
            <a:satOff val="-584"/>
            <a:lumOff val="15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346833"/>
              <a:satOff val="-584"/>
              <a:lumOff val="1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3300" kern="1200"/>
        </a:p>
      </dsp:txBody>
      <dsp:txXfrm>
        <a:off x="3159894" y="2136011"/>
        <a:ext cx="398067" cy="544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29791-17C3-4DCE-ABAC-2AC1E76531A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BCD-1D24-4C05-B50A-FBDABA9A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4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Hello &amp; Welcome.</a:t>
            </a:r>
          </a:p>
          <a:p>
            <a:endParaRPr lang="de-DE" dirty="0"/>
          </a:p>
          <a:p>
            <a:r>
              <a:rPr lang="de-DE" dirty="0"/>
              <a:t>In the next 15 minutes, </a:t>
            </a:r>
          </a:p>
          <a:p>
            <a:r>
              <a:rPr lang="de-DE" dirty="0"/>
              <a:t>we are going to talk about </a:t>
            </a:r>
          </a:p>
          <a:p>
            <a:r>
              <a:rPr lang="en-GB" b="1" dirty="0"/>
              <a:t>Interpretable Embeddings </a:t>
            </a:r>
          </a:p>
          <a:p>
            <a:r>
              <a:rPr lang="en-GB" b="1" dirty="0"/>
              <a:t>  - </a:t>
            </a:r>
            <a:r>
              <a:rPr lang="en-GB" b="1" dirty="0" err="1"/>
              <a:t>pecifically</a:t>
            </a:r>
            <a:r>
              <a:rPr lang="en-GB" b="1" dirty="0"/>
              <a:t> </a:t>
            </a:r>
            <a:r>
              <a:rPr lang="en-GB" b="1" dirty="0" err="1"/>
              <a:t>wrt</a:t>
            </a:r>
            <a:r>
              <a:rPr lang="en-GB" b="1" dirty="0"/>
              <a:t> Emoji</a:t>
            </a:r>
            <a:endParaRPr lang="de-DE" b="1" dirty="0"/>
          </a:p>
          <a:p>
            <a:endParaRPr lang="de-DE" dirty="0"/>
          </a:p>
          <a:p>
            <a:r>
              <a:rPr lang="de-DE" dirty="0"/>
              <a:t>I am Helge, Researcher &amp; PhD Student at BTU</a:t>
            </a:r>
          </a:p>
          <a:p>
            <a:r>
              <a:rPr lang="de-DE" dirty="0"/>
              <a:t> – and this is joint work with Timon, Sandipan, Markus &amp; Oliver.</a:t>
            </a:r>
          </a:p>
          <a:p>
            <a:endParaRPr lang="de-DE" baseline="0" dirty="0"/>
          </a:p>
          <a:p>
            <a:r>
              <a:rPr lang="de-DE" baseline="0" dirty="0"/>
              <a:t>Thanks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For having me here once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Thanks to the chairs for organizing the workshop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And thanks to the Reviewers for their feedback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Let‘s get right into it &amp; start with a short Motivation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3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As for the actual implementation,</a:t>
            </a:r>
          </a:p>
          <a:p>
            <a:r>
              <a:rPr lang="de-DE" dirty="0"/>
              <a:t>We used the </a:t>
            </a:r>
            <a:r>
              <a:rPr lang="de-DE" b="1" dirty="0"/>
              <a:t>Microworkers </a:t>
            </a:r>
            <a:r>
              <a:rPr lang="de-DE" dirty="0"/>
              <a:t>platform</a:t>
            </a:r>
          </a:p>
          <a:p>
            <a:r>
              <a:rPr lang="de-DE" dirty="0"/>
              <a:t>        (alike Amazon Mechanical Turk) </a:t>
            </a:r>
          </a:p>
          <a:p>
            <a:r>
              <a:rPr lang="de-DE" b="1" dirty="0"/>
              <a:t>Compensation</a:t>
            </a:r>
            <a:r>
              <a:rPr lang="de-DE" dirty="0"/>
              <a:t> estimated </a:t>
            </a:r>
          </a:p>
          <a:p>
            <a:r>
              <a:rPr lang="de-DE" b="1" dirty="0"/>
              <a:t>above German minimum wage</a:t>
            </a:r>
          </a:p>
          <a:p>
            <a:endParaRPr lang="de-DE" dirty="0"/>
          </a:p>
          <a:p>
            <a:r>
              <a:rPr lang="de-DE" dirty="0"/>
              <a:t>(#) </a:t>
            </a:r>
            <a:r>
              <a:rPr lang="de-DE" b="1" dirty="0"/>
              <a:t>In summary</a:t>
            </a:r>
            <a:r>
              <a:rPr lang="de-DE" dirty="0"/>
              <a:t>, we end up with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6 Campagins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 total selection of </a:t>
            </a:r>
            <a:r>
              <a:rPr lang="de-DE" b="1" dirty="0"/>
              <a:t>50 emoji + 50 words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We </a:t>
            </a:r>
            <a:r>
              <a:rPr lang="de-DE" b="1" dirty="0"/>
              <a:t>bundle</a:t>
            </a:r>
            <a:r>
              <a:rPr lang="de-DE" dirty="0"/>
              <a:t> them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5 tasks with 10 emoji/words 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All with both: </a:t>
            </a:r>
            <a:r>
              <a:rPr lang="de-DE" b="1" dirty="0"/>
              <a:t>Selection &amp; Preference</a:t>
            </a:r>
            <a:r>
              <a:rPr lang="de-DE" dirty="0"/>
              <a:t> Test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 Due to </a:t>
            </a:r>
            <a:r>
              <a:rPr lang="de-DE" b="1" dirty="0"/>
              <a:t>untrusted annotators</a:t>
            </a:r>
            <a:r>
              <a:rPr lang="de-DE" dirty="0"/>
              <a:t>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need </a:t>
            </a:r>
            <a:r>
              <a:rPr lang="de-DE" b="1" dirty="0"/>
              <a:t>Quality Assurance measures</a:t>
            </a:r>
            <a:r>
              <a:rPr lang="de-DE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We thus </a:t>
            </a:r>
            <a:r>
              <a:rPr lang="de-DE" b="1" dirty="0"/>
              <a:t>handcrafted test questions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not trivial.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Should not be too obvious, but unambiguous.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1 test question into each block</a:t>
            </a:r>
            <a:r>
              <a:rPr lang="de-DE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threshold for acceptance</a:t>
            </a:r>
            <a:r>
              <a:rPr lang="de-DE" dirty="0"/>
              <a:t> at 80%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however, most answers we fine.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Long story short: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lots of preparation + careful design.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and campagins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Next stop: Our main Evaluation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44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(#) Remember, we have two different tasks: </a:t>
            </a:r>
          </a:p>
          <a:p>
            <a:r>
              <a:rPr lang="de-DE" dirty="0"/>
              <a:t>(#) Selection:   </a:t>
            </a:r>
          </a:p>
          <a:p>
            <a:r>
              <a:rPr lang="de-DE" dirty="0"/>
              <a:t>     whether POLAR </a:t>
            </a:r>
            <a:r>
              <a:rPr lang="de-DE" b="1" dirty="0"/>
              <a:t>selects suitable dimensions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 Preference: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 whether POLAR </a:t>
            </a:r>
            <a:r>
              <a:rPr lang="de-DE" b="1" dirty="0"/>
              <a:t>assigns correct meaning</a:t>
            </a:r>
          </a:p>
          <a:p>
            <a:endParaRPr lang="de-DE" dirty="0"/>
          </a:p>
          <a:p>
            <a:r>
              <a:rPr lang="de-DE" dirty="0"/>
              <a:t>(#) As a </a:t>
            </a:r>
            <a:r>
              <a:rPr lang="de-DE" b="1" dirty="0"/>
              <a:t>baseline</a:t>
            </a:r>
            <a:r>
              <a:rPr lang="de-DE" dirty="0"/>
              <a:t>, </a:t>
            </a:r>
          </a:p>
          <a:p>
            <a:r>
              <a:rPr lang="de-DE" dirty="0"/>
              <a:t>    </a:t>
            </a:r>
            <a:r>
              <a:rPr lang="de-DE" b="1" dirty="0"/>
              <a:t>random </a:t>
            </a:r>
          </a:p>
          <a:p>
            <a:r>
              <a:rPr lang="de-DE" dirty="0"/>
              <a:t>    </a:t>
            </a:r>
            <a:r>
              <a:rPr lang="de-DE" b="1" dirty="0"/>
              <a:t>original POLAR</a:t>
            </a:r>
            <a:r>
              <a:rPr lang="de-DE" dirty="0"/>
              <a:t> results </a:t>
            </a:r>
          </a:p>
          <a:p>
            <a:r>
              <a:rPr lang="de-DE" dirty="0"/>
              <a:t>    (different embedding, different antonyms)</a:t>
            </a:r>
          </a:p>
          <a:p>
            <a:r>
              <a:rPr lang="de-DE" dirty="0"/>
              <a:t>(#) </a:t>
            </a:r>
            <a:r>
              <a:rPr lang="de-DE" b="1" dirty="0"/>
              <a:t>POLAR quite well</a:t>
            </a:r>
            <a:r>
              <a:rPr lang="de-DE" dirty="0"/>
              <a:t> </a:t>
            </a:r>
          </a:p>
          <a:p>
            <a:r>
              <a:rPr lang="de-DE" dirty="0"/>
              <a:t>    in the </a:t>
            </a:r>
            <a:r>
              <a:rPr lang="de-DE" b="1" dirty="0"/>
              <a:t>TOP1 </a:t>
            </a:r>
            <a:r>
              <a:rPr lang="de-DE" dirty="0"/>
              <a:t>selection:</a:t>
            </a:r>
          </a:p>
          <a:p>
            <a:r>
              <a:rPr lang="de-DE" dirty="0"/>
              <a:t>       POLAR‘s choice was </a:t>
            </a:r>
          </a:p>
          <a:p>
            <a:r>
              <a:rPr lang="de-DE" dirty="0"/>
              <a:t>        </a:t>
            </a:r>
            <a:r>
              <a:rPr lang="de-DE" b="1" dirty="0"/>
              <a:t>87.6% </a:t>
            </a:r>
            <a:r>
              <a:rPr lang="de-DE" dirty="0"/>
              <a:t>of the time </a:t>
            </a:r>
          </a:p>
          <a:p>
            <a:r>
              <a:rPr lang="de-DE" dirty="0"/>
              <a:t>        </a:t>
            </a:r>
            <a:r>
              <a:rPr lang="de-DE" b="1" dirty="0"/>
              <a:t>in line with human judgement</a:t>
            </a:r>
          </a:p>
          <a:p>
            <a:r>
              <a:rPr lang="de-DE" dirty="0"/>
              <a:t>measure decays incoporating more dimensions</a:t>
            </a:r>
          </a:p>
          <a:p>
            <a:endParaRPr lang="de-DE" dirty="0"/>
          </a:p>
          <a:p>
            <a:r>
              <a:rPr lang="de-DE" dirty="0"/>
              <a:t>(#) Next, Let‘s look into our </a:t>
            </a:r>
            <a:r>
              <a:rPr lang="de-DE" b="1" dirty="0"/>
              <a:t>Study Results </a:t>
            </a:r>
          </a:p>
          <a:p>
            <a:r>
              <a:rPr lang="de-DE" dirty="0"/>
              <a:t>      </a:t>
            </a:r>
            <a:r>
              <a:rPr lang="de-DE" b="1" dirty="0"/>
              <a:t>by Application &amp; test</a:t>
            </a:r>
            <a:r>
              <a:rPr lang="de-DE" dirty="0"/>
              <a:t>.</a:t>
            </a:r>
          </a:p>
          <a:p>
            <a:r>
              <a:rPr lang="de-DE" dirty="0"/>
              <a:t>(#) Interpreting </a:t>
            </a:r>
          </a:p>
          <a:p>
            <a:r>
              <a:rPr lang="de-DE" b="1" dirty="0"/>
              <a:t>      Words </a:t>
            </a:r>
            <a:r>
              <a:rPr lang="de-DE" i="1" dirty="0"/>
              <a:t>with</a:t>
            </a:r>
            <a:r>
              <a:rPr lang="de-DE" dirty="0"/>
              <a:t> </a:t>
            </a:r>
            <a:r>
              <a:rPr lang="de-DE" b="1" dirty="0"/>
              <a:t>Words</a:t>
            </a:r>
            <a:r>
              <a:rPr lang="de-DE" dirty="0"/>
              <a:t> </a:t>
            </a:r>
          </a:p>
          <a:p>
            <a:r>
              <a:rPr lang="de-DE" dirty="0"/>
              <a:t>   or </a:t>
            </a:r>
            <a:r>
              <a:rPr lang="de-DE" b="1" dirty="0"/>
              <a:t>Words+Emoji</a:t>
            </a:r>
            <a:r>
              <a:rPr lang="de-DE" dirty="0"/>
              <a:t> works very well</a:t>
            </a:r>
          </a:p>
          <a:p>
            <a:r>
              <a:rPr lang="de-DE" dirty="0"/>
              <a:t>(#) However, </a:t>
            </a:r>
            <a:r>
              <a:rPr lang="de-DE" b="1" dirty="0"/>
              <a:t>words</a:t>
            </a:r>
            <a:r>
              <a:rPr lang="de-DE" dirty="0"/>
              <a:t> </a:t>
            </a:r>
            <a:r>
              <a:rPr lang="de-DE" i="1" dirty="0"/>
              <a:t>with </a:t>
            </a:r>
            <a:r>
              <a:rPr lang="de-DE" b="1" dirty="0"/>
              <a:t>emoji</a:t>
            </a:r>
            <a:r>
              <a:rPr lang="de-DE" dirty="0"/>
              <a:t> </a:t>
            </a:r>
          </a:p>
          <a:p>
            <a:r>
              <a:rPr lang="de-DE" dirty="0"/>
              <a:t>              NO statisfactory results</a:t>
            </a:r>
          </a:p>
          <a:p>
            <a:r>
              <a:rPr lang="de-DE" dirty="0"/>
              <a:t>(#) Across the board, </a:t>
            </a:r>
          </a:p>
          <a:p>
            <a:r>
              <a:rPr lang="de-DE" dirty="0"/>
              <a:t>interpreting </a:t>
            </a:r>
            <a:r>
              <a:rPr lang="de-DE" b="1" dirty="0"/>
              <a:t>Emoji </a:t>
            </a:r>
            <a:r>
              <a:rPr lang="de-DE" b="0" i="1" dirty="0"/>
              <a:t>with</a:t>
            </a:r>
            <a:r>
              <a:rPr lang="de-DE" b="1" dirty="0"/>
              <a:t> Words or Emoji </a:t>
            </a:r>
          </a:p>
          <a:p>
            <a:r>
              <a:rPr lang="de-DE" b="1" dirty="0"/>
              <a:t>                               </a:t>
            </a:r>
            <a:r>
              <a:rPr lang="de-DE" dirty="0"/>
              <a:t>does </a:t>
            </a:r>
            <a:r>
              <a:rPr lang="de-DE" b="1" dirty="0"/>
              <a:t>pretty good</a:t>
            </a:r>
            <a:endParaRPr lang="de-DE" dirty="0"/>
          </a:p>
          <a:p>
            <a:endParaRPr lang="de-DE" dirty="0"/>
          </a:p>
          <a:p>
            <a:r>
              <a:rPr lang="de-DE" dirty="0"/>
              <a:t>(#) dimension selection does its job,</a:t>
            </a:r>
          </a:p>
          <a:p>
            <a:r>
              <a:rPr lang="de-DE" dirty="0"/>
              <a:t>We wanted to know </a:t>
            </a:r>
          </a:p>
          <a:p>
            <a:r>
              <a:rPr lang="de-DE" dirty="0"/>
              <a:t>    if it does for the </a:t>
            </a:r>
            <a:r>
              <a:rPr lang="de-DE" b="1" dirty="0"/>
              <a:t>correct reason</a:t>
            </a:r>
            <a:r>
              <a:rPr lang="de-DE" dirty="0"/>
              <a:t> </a:t>
            </a:r>
          </a:p>
          <a:p>
            <a:r>
              <a:rPr lang="de-DE" dirty="0"/>
              <a:t>                  in the </a:t>
            </a:r>
            <a:r>
              <a:rPr lang="de-DE" b="1" dirty="0"/>
              <a:t>Preference test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(#) </a:t>
            </a:r>
            <a:r>
              <a:rPr lang="de-DE" b="1" dirty="0"/>
              <a:t>Words </a:t>
            </a:r>
            <a:r>
              <a:rPr lang="de-DE" i="1" dirty="0"/>
              <a:t>with </a:t>
            </a:r>
            <a:r>
              <a:rPr lang="de-DE" b="1" dirty="0"/>
              <a:t>words </a:t>
            </a:r>
            <a:r>
              <a:rPr lang="de-DE" dirty="0"/>
              <a:t>or </a:t>
            </a:r>
            <a:r>
              <a:rPr lang="de-DE" b="1" dirty="0"/>
              <a:t>words+emoji </a:t>
            </a:r>
          </a:p>
          <a:p>
            <a:r>
              <a:rPr lang="de-DE" dirty="0"/>
              <a:t>   </a:t>
            </a:r>
            <a:r>
              <a:rPr lang="de-DE" b="1" dirty="0"/>
              <a:t>good </a:t>
            </a:r>
            <a:r>
              <a:rPr lang="de-DE" dirty="0"/>
              <a:t>and </a:t>
            </a:r>
            <a:r>
              <a:rPr lang="de-DE" b="1" dirty="0"/>
              <a:t>ok-ish</a:t>
            </a:r>
          </a:p>
          <a:p>
            <a:r>
              <a:rPr lang="de-DE" dirty="0"/>
              <a:t>  yet </a:t>
            </a:r>
            <a:r>
              <a:rPr lang="de-DE" b="1" dirty="0"/>
              <a:t>emoji fail to describe wods.</a:t>
            </a:r>
          </a:p>
          <a:p>
            <a:r>
              <a:rPr lang="de-DE" dirty="0"/>
              <a:t>(#) </a:t>
            </a:r>
            <a:r>
              <a:rPr lang="de-DE" b="1" dirty="0"/>
              <a:t>scale measures</a:t>
            </a:r>
            <a:r>
              <a:rPr lang="de-DE" dirty="0"/>
              <a:t> for </a:t>
            </a:r>
            <a:r>
              <a:rPr lang="de-DE" b="1" dirty="0"/>
              <a:t>emoji </a:t>
            </a:r>
            <a:r>
              <a:rPr lang="de-DE" dirty="0"/>
              <a:t>are at the </a:t>
            </a:r>
            <a:r>
              <a:rPr lang="de-DE" b="1" dirty="0"/>
              <a:t>upper end</a:t>
            </a:r>
            <a:endParaRPr lang="de-DE" dirty="0"/>
          </a:p>
          <a:p>
            <a:endParaRPr lang="de-DE" dirty="0"/>
          </a:p>
          <a:p>
            <a:r>
              <a:rPr lang="de-DE" dirty="0"/>
              <a:t>You migh ask </a:t>
            </a:r>
            <a:r>
              <a:rPr lang="de-DE" b="1" dirty="0"/>
              <a:t>WHY</a:t>
            </a:r>
            <a:r>
              <a:rPr lang="de-DE" dirty="0"/>
              <a:t>?</a:t>
            </a:r>
          </a:p>
          <a:p>
            <a:r>
              <a:rPr lang="de-DE" dirty="0"/>
              <a:t>This is </a:t>
            </a:r>
            <a:r>
              <a:rPr lang="de-DE" b="1" dirty="0"/>
              <a:t>yet unknown</a:t>
            </a:r>
            <a:r>
              <a:rPr lang="de-DE" dirty="0"/>
              <a:t>.</a:t>
            </a:r>
          </a:p>
          <a:p>
            <a:r>
              <a:rPr lang="de-DE" i="1" dirty="0"/>
              <a:t>presume</a:t>
            </a:r>
            <a:r>
              <a:rPr lang="de-DE" dirty="0"/>
              <a:t> that the </a:t>
            </a:r>
          </a:p>
          <a:p>
            <a:r>
              <a:rPr lang="de-DE" b="1" dirty="0"/>
              <a:t>   expressive space of emoji is insufficient</a:t>
            </a:r>
            <a:r>
              <a:rPr lang="de-DE" dirty="0"/>
              <a:t> </a:t>
            </a:r>
          </a:p>
          <a:p>
            <a:r>
              <a:rPr lang="de-DE" dirty="0"/>
              <a:t>                        to </a:t>
            </a:r>
            <a:r>
              <a:rPr lang="de-DE" b="1" dirty="0"/>
              <a:t>generally describe words</a:t>
            </a:r>
            <a:r>
              <a:rPr lang="de-DE" dirty="0"/>
              <a:t>.</a:t>
            </a:r>
          </a:p>
          <a:p>
            <a:r>
              <a:rPr lang="de-DE" b="1" dirty="0"/>
              <a:t>NOT seen for emoji/emoji</a:t>
            </a:r>
          </a:p>
          <a:p>
            <a:endParaRPr lang="de-DE" dirty="0"/>
          </a:p>
          <a:p>
            <a:r>
              <a:rPr lang="de-DE" dirty="0"/>
              <a:t>However, </a:t>
            </a:r>
            <a:r>
              <a:rPr lang="de-DE" b="1" dirty="0"/>
              <a:t>in combination with words</a:t>
            </a:r>
            <a:r>
              <a:rPr lang="de-DE" dirty="0"/>
              <a:t>, </a:t>
            </a:r>
          </a:p>
          <a:p>
            <a:r>
              <a:rPr lang="de-DE" dirty="0"/>
              <a:t>    </a:t>
            </a:r>
            <a:r>
              <a:rPr lang="de-DE" b="1" dirty="0"/>
              <a:t>emoji </a:t>
            </a:r>
            <a:r>
              <a:rPr lang="de-DE" dirty="0"/>
              <a:t>might </a:t>
            </a:r>
            <a:r>
              <a:rPr lang="de-DE" b="1" dirty="0"/>
              <a:t>add </a:t>
            </a:r>
            <a:r>
              <a:rPr lang="de-DE" dirty="0"/>
              <a:t>valuable </a:t>
            </a:r>
            <a:r>
              <a:rPr lang="de-DE" b="1" dirty="0"/>
              <a:t>expressiveness</a:t>
            </a:r>
            <a:r>
              <a:rPr lang="de-DE" dirty="0"/>
              <a:t>.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74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In Summary, what have we done...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</a:t>
            </a:r>
            <a:r>
              <a:rPr lang="de-DE" b="1" dirty="0"/>
              <a:t>interpretable embedding</a:t>
            </a:r>
            <a:r>
              <a:rPr lang="de-DE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refined </a:t>
            </a:r>
            <a:r>
              <a:rPr lang="de-DE" b="1" dirty="0"/>
              <a:t>POLAR projection </a:t>
            </a:r>
            <a:r>
              <a:rPr lang="de-DE" dirty="0"/>
              <a:t>method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Leveraging </a:t>
            </a:r>
            <a:r>
              <a:rPr lang="de-DE" b="1" dirty="0"/>
              <a:t>semantic differentials</a:t>
            </a:r>
            <a:r>
              <a:rPr lang="de-DE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               of </a:t>
            </a:r>
            <a:r>
              <a:rPr lang="de-DE" b="1" dirty="0"/>
              <a:t>words and emoji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</a:t>
            </a:r>
            <a:r>
              <a:rPr lang="de-DE" b="1" dirty="0"/>
              <a:t>crowdsourced evaluation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According to human judgement(!)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     whether POLAR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</a:t>
            </a:r>
            <a:r>
              <a:rPr lang="de-DE" b="1" dirty="0"/>
              <a:t> identifies suitable dimensions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 and whether POLAR does this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               for the correct reason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We find that </a:t>
            </a:r>
            <a:r>
              <a:rPr lang="de-DE" b="1" dirty="0"/>
              <a:t>POLAR works well</a:t>
            </a:r>
            <a:r>
              <a:rPr lang="de-DE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 in Selection + Preference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  </a:t>
            </a:r>
            <a:r>
              <a:rPr lang="de-DE" b="1" dirty="0"/>
              <a:t>almost all cases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i="1" dirty="0"/>
              <a:t>Except</a:t>
            </a:r>
            <a:r>
              <a:rPr lang="de-DE" b="1" dirty="0"/>
              <a:t> </a:t>
            </a:r>
            <a:r>
              <a:rPr lang="de-DE" dirty="0"/>
              <a:t>for interpreting </a:t>
            </a:r>
            <a:r>
              <a:rPr lang="de-DE" b="1" i="1" dirty="0"/>
              <a:t>words with emoji only</a:t>
            </a:r>
            <a:r>
              <a:rPr lang="de-DE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75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</a:t>
            </a:r>
            <a:r>
              <a:rPr lang="en-GB" b="1" dirty="0"/>
              <a:t>hope </a:t>
            </a:r>
            <a:r>
              <a:rPr lang="en-GB" dirty="0"/>
              <a:t>you </a:t>
            </a:r>
            <a:r>
              <a:rPr lang="en-GB" b="1" dirty="0"/>
              <a:t>enjoyed this talk</a:t>
            </a:r>
          </a:p>
          <a:p>
            <a:endParaRPr lang="en-GB" b="0" dirty="0"/>
          </a:p>
          <a:p>
            <a:r>
              <a:rPr lang="en-GB" b="0" dirty="0"/>
              <a:t>You will find </a:t>
            </a:r>
            <a:r>
              <a:rPr lang="en-GB" b="1" dirty="0"/>
              <a:t>more details in our paper.</a:t>
            </a:r>
          </a:p>
          <a:p>
            <a:endParaRPr lang="en-GB" b="0" dirty="0"/>
          </a:p>
          <a:p>
            <a:r>
              <a:rPr lang="en-GB" b="1" dirty="0"/>
              <a:t>if interested</a:t>
            </a:r>
            <a:r>
              <a:rPr lang="en-GB" b="0" dirty="0"/>
              <a:t> in this topic</a:t>
            </a:r>
            <a:r>
              <a:rPr lang="en-GB" dirty="0"/>
              <a:t>, checkout </a:t>
            </a:r>
            <a:r>
              <a:rPr lang="en-GB" b="1" dirty="0"/>
              <a:t>my website </a:t>
            </a:r>
            <a:r>
              <a:rPr lang="en-GB" dirty="0"/>
              <a:t>as well</a:t>
            </a:r>
          </a:p>
          <a:p>
            <a:endParaRPr lang="en-GB" dirty="0"/>
          </a:p>
          <a:p>
            <a:r>
              <a:rPr lang="en-GB" dirty="0"/>
              <a:t>Thanks.</a:t>
            </a:r>
          </a:p>
          <a:p>
            <a:endParaRPr lang="en-GB" dirty="0"/>
          </a:p>
          <a:p>
            <a:r>
              <a:rPr lang="en-GB" dirty="0"/>
              <a:t>Now it is time for your questions and ideas!</a:t>
            </a:r>
          </a:p>
          <a:p>
            <a:r>
              <a:rPr lang="en-GB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15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8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0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So, word embeddings </a:t>
            </a:r>
            <a:r>
              <a:rPr lang="de-DE" b="1" dirty="0"/>
              <a:t>make text machine-understandable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by putting them </a:t>
            </a:r>
            <a:r>
              <a:rPr lang="de-DE" b="1" dirty="0"/>
              <a:t>into a vector space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Almost 10 years ago,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</a:t>
            </a:r>
            <a:r>
              <a:rPr lang="de-DE" b="1" dirty="0"/>
              <a:t>Mikolov et al</a:t>
            </a:r>
            <a:r>
              <a:rPr lang="de-DE" dirty="0"/>
              <a:t> proposed using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    </a:t>
            </a:r>
            <a:r>
              <a:rPr lang="de-DE" b="1" dirty="0"/>
              <a:t>word co-occurence</a:t>
            </a:r>
            <a:r>
              <a:rPr lang="de-DE" dirty="0"/>
              <a:t>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as </a:t>
            </a:r>
            <a:r>
              <a:rPr lang="de-DE" b="1" dirty="0"/>
              <a:t>optimization</a:t>
            </a:r>
            <a:r>
              <a:rPr lang="de-DE" dirty="0"/>
              <a:t> function in the </a:t>
            </a:r>
            <a:r>
              <a:rPr lang="de-DE" b="1" dirty="0"/>
              <a:t>W2V paper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     </a:t>
            </a:r>
            <a:r>
              <a:rPr lang="de-DE" b="0" dirty="0"/>
              <a:t>-&gt; </a:t>
            </a:r>
            <a:r>
              <a:rPr lang="de-DE" b="1" dirty="0"/>
              <a:t>classical word embedding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Though they </a:t>
            </a:r>
            <a:r>
              <a:rPr lang="de-DE" b="1" dirty="0"/>
              <a:t>disregard textual context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                                            </a:t>
            </a:r>
            <a:r>
              <a:rPr lang="de-DE" dirty="0"/>
              <a:t>in a wider sense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       proven being efficient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-&gt; thus used in lots of downstream tasks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Further, within recent years, we have seen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     </a:t>
            </a:r>
            <a:r>
              <a:rPr lang="de-DE" b="1" dirty="0"/>
              <a:t>the rise of Explainable AI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eg Providing </a:t>
            </a:r>
            <a:r>
              <a:rPr lang="de-DE" b="1" dirty="0"/>
              <a:t>guarantees</a:t>
            </a:r>
            <a:r>
              <a:rPr lang="de-DE" dirty="0"/>
              <a:t>,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   but in our regime </a:t>
            </a:r>
            <a:r>
              <a:rPr lang="de-DE" b="1" dirty="0"/>
              <a:t>for better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                             understanding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 -&gt; understanding algorithms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 -&gt; new cues for further evaluation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      </a:t>
            </a:r>
            <a:r>
              <a:rPr lang="de-DE" b="1" dirty="0"/>
              <a:t>„learning from the model“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We ask the question: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How to make Embeddings Interpretable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How well does this work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      – wrt Human Judgement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4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Lets see how such Embeddings look like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TSNE-projection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of only emoji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We </a:t>
            </a:r>
            <a:r>
              <a:rPr lang="de-DE" b="1" dirty="0"/>
              <a:t>find clusters </a:t>
            </a:r>
            <a:r>
              <a:rPr lang="de-DE" dirty="0"/>
              <a:t>from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       Animals</a:t>
            </a: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      </a:t>
            </a:r>
            <a:r>
              <a:rPr lang="de-DE" dirty="0"/>
              <a:t>to </a:t>
            </a:r>
            <a:r>
              <a:rPr lang="de-DE" b="1" dirty="0"/>
              <a:t>Emotions</a:t>
            </a:r>
            <a:r>
              <a:rPr lang="de-DE" dirty="0"/>
              <a:t>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&amp; </a:t>
            </a:r>
            <a:r>
              <a:rPr lang="de-DE" b="1" dirty="0"/>
              <a:t>Edibles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Over </a:t>
            </a:r>
            <a:r>
              <a:rPr lang="de-DE" b="1" dirty="0"/>
              <a:t>Sports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to Fun with </a:t>
            </a:r>
            <a:r>
              <a:rPr lang="de-DE" b="1" dirty="0"/>
              <a:t>Flags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just as an example.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there are lots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   more subtle constellations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Albeit diregarding context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</a:t>
            </a:r>
            <a:r>
              <a:rPr lang="de-DE" b="1" dirty="0"/>
              <a:t>Captures semantics well.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     Simplicity can be sexy.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1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As for </a:t>
            </a:r>
            <a:r>
              <a:rPr lang="de-DE" b="1" dirty="0"/>
              <a:t>Classical Word Embeddings</a:t>
            </a:r>
            <a:r>
              <a:rPr lang="de-DE" dirty="0"/>
              <a:t>, </a:t>
            </a:r>
          </a:p>
          <a:p>
            <a:r>
              <a:rPr lang="de-DE" dirty="0"/>
              <a:t>famous </a:t>
            </a:r>
            <a:r>
              <a:rPr lang="de-DE" b="1" dirty="0"/>
              <a:t>Word2Vec</a:t>
            </a:r>
            <a:r>
              <a:rPr lang="de-DE" dirty="0"/>
              <a:t> and </a:t>
            </a:r>
            <a:r>
              <a:rPr lang="de-DE" b="1" dirty="0"/>
              <a:t>GloVe</a:t>
            </a:r>
            <a:endParaRPr lang="de-DE" dirty="0"/>
          </a:p>
          <a:p>
            <a:endParaRPr lang="de-DE" dirty="0"/>
          </a:p>
          <a:p>
            <a:r>
              <a:rPr lang="de-DE" dirty="0"/>
              <a:t>(#) Others </a:t>
            </a:r>
            <a:r>
              <a:rPr lang="de-DE" b="1" dirty="0"/>
              <a:t>contextual embeddings </a:t>
            </a:r>
          </a:p>
          <a:p>
            <a:r>
              <a:rPr lang="de-DE" dirty="0"/>
              <a:t>    denoising autoencoders enforcing sparsity</a:t>
            </a:r>
          </a:p>
          <a:p>
            <a:r>
              <a:rPr lang="de-DE" dirty="0"/>
              <a:t>(#) Or </a:t>
            </a:r>
            <a:r>
              <a:rPr lang="de-DE" b="1" dirty="0"/>
              <a:t>Sparse Embeddings </a:t>
            </a:r>
            <a:r>
              <a:rPr lang="de-DE" dirty="0"/>
              <a:t>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Unsupervised modeling of „senses“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               via generative LDA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Or more traditionally,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     deduct meaning</a:t>
            </a:r>
            <a:r>
              <a:rPr lang="de-DE" b="0" dirty="0"/>
              <a:t> for </a:t>
            </a:r>
            <a:r>
              <a:rPr lang="de-DE" b="1" dirty="0"/>
              <a:t>latent variables </a:t>
            </a:r>
            <a:r>
              <a:rPr lang="de-DE" b="0" dirty="0"/>
              <a:t>by</a:t>
            </a:r>
            <a:r>
              <a:rPr lang="de-DE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                 linear probing</a:t>
            </a:r>
            <a:r>
              <a:rPr lang="de-DE" dirty="0"/>
              <a:t>/</a:t>
            </a:r>
            <a:r>
              <a:rPr lang="de-DE" b="1" dirty="0"/>
              <a:t>activation flow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r>
              <a:rPr lang="de-DE" dirty="0"/>
              <a:t>(#) The SEMCAT authors use </a:t>
            </a:r>
          </a:p>
          <a:p>
            <a:r>
              <a:rPr lang="de-DE" dirty="0"/>
              <a:t>      </a:t>
            </a:r>
            <a:r>
              <a:rPr lang="de-DE" b="1" dirty="0"/>
              <a:t>learned Semantic Decompositions</a:t>
            </a:r>
          </a:p>
          <a:p>
            <a:endParaRPr lang="de-DE" dirty="0"/>
          </a:p>
          <a:p>
            <a:r>
              <a:rPr lang="de-DE" dirty="0"/>
              <a:t>(#) However, </a:t>
            </a:r>
            <a:r>
              <a:rPr lang="de-DE" b="1" dirty="0"/>
              <a:t>most</a:t>
            </a:r>
            <a:r>
              <a:rPr lang="de-DE" dirty="0"/>
              <a:t> of these </a:t>
            </a:r>
            <a:r>
              <a:rPr lang="de-DE" b="1" dirty="0"/>
              <a:t>techniques </a:t>
            </a:r>
          </a:p>
          <a:p>
            <a:r>
              <a:rPr lang="de-DE" b="1" dirty="0"/>
              <a:t>      </a:t>
            </a:r>
            <a:r>
              <a:rPr lang="de-DE" dirty="0"/>
              <a:t>are </a:t>
            </a:r>
            <a:r>
              <a:rPr lang="de-DE" b="1" dirty="0"/>
              <a:t>pretty expensive</a:t>
            </a:r>
            <a:r>
              <a:rPr lang="de-DE" dirty="0"/>
              <a:t> and sort of advanced.</a:t>
            </a:r>
          </a:p>
          <a:p>
            <a:r>
              <a:rPr lang="de-DE" b="1" dirty="0"/>
              <a:t>Similarly to the decomposition</a:t>
            </a:r>
            <a:r>
              <a:rPr lang="de-DE" dirty="0"/>
              <a:t>, the </a:t>
            </a:r>
          </a:p>
          <a:p>
            <a:r>
              <a:rPr lang="de-DE" b="1" dirty="0"/>
              <a:t>POLAR </a:t>
            </a:r>
            <a:r>
              <a:rPr lang="de-DE" dirty="0"/>
              <a:t>framework allows</a:t>
            </a:r>
          </a:p>
          <a:p>
            <a:r>
              <a:rPr lang="de-DE" b="1" dirty="0"/>
              <a:t>  simple transformations</a:t>
            </a:r>
            <a:endParaRPr lang="de-DE" dirty="0"/>
          </a:p>
          <a:p>
            <a:r>
              <a:rPr lang="de-DE" dirty="0"/>
              <a:t>The </a:t>
            </a:r>
            <a:r>
              <a:rPr lang="de-DE" b="1" dirty="0"/>
              <a:t>neat idea</a:t>
            </a:r>
            <a:r>
              <a:rPr lang="de-DE" dirty="0"/>
              <a:t> is to leverage </a:t>
            </a:r>
          </a:p>
          <a:p>
            <a:r>
              <a:rPr lang="de-DE" b="1" dirty="0"/>
              <a:t>    Semantic Differentials</a:t>
            </a:r>
            <a:r>
              <a:rPr lang="de-DE" dirty="0"/>
              <a:t> </a:t>
            </a:r>
          </a:p>
          <a:p>
            <a:r>
              <a:rPr lang="de-DE" dirty="0"/>
              <a:t>    as found in psychology.</a:t>
            </a:r>
          </a:p>
          <a:p>
            <a:r>
              <a:rPr lang="de-DE" dirty="0"/>
              <a:t>The easiest case are polar opposites like..</a:t>
            </a:r>
          </a:p>
          <a:p>
            <a:r>
              <a:rPr lang="de-DE" dirty="0"/>
              <a:t>    Love – Hate, Cat – Dog, or Sun – Ice</a:t>
            </a:r>
          </a:p>
          <a:p>
            <a:endParaRPr lang="de-DE" dirty="0"/>
          </a:p>
          <a:p>
            <a:r>
              <a:rPr lang="de-DE" b="1" dirty="0"/>
              <a:t>Complies with classical word embeddings</a:t>
            </a:r>
            <a:r>
              <a:rPr lang="de-DE" dirty="0"/>
              <a:t> </a:t>
            </a:r>
          </a:p>
          <a:p>
            <a:endParaRPr lang="de-DE" b="1" dirty="0"/>
          </a:p>
          <a:p>
            <a:r>
              <a:rPr lang="de-DE" dirty="0"/>
              <a:t>though we only need to </a:t>
            </a:r>
            <a:r>
              <a:rPr lang="de-DE" b="1" dirty="0"/>
              <a:t>locate concepts</a:t>
            </a:r>
            <a:r>
              <a:rPr lang="de-DE" dirty="0"/>
              <a:t> </a:t>
            </a:r>
          </a:p>
          <a:p>
            <a:r>
              <a:rPr lang="de-DE" dirty="0"/>
              <a:t>within the embedding space to make this work</a:t>
            </a:r>
          </a:p>
          <a:p>
            <a:endParaRPr lang="de-DE" b="1" dirty="0"/>
          </a:p>
          <a:p>
            <a:r>
              <a:rPr lang="de-DE" b="1" dirty="0"/>
              <a:t>We leverage </a:t>
            </a:r>
            <a:r>
              <a:rPr lang="de-DE" dirty="0"/>
              <a:t>embedded words </a:t>
            </a:r>
          </a:p>
          <a:p>
            <a:r>
              <a:rPr lang="de-DE" dirty="0"/>
              <a:t>&amp; thus </a:t>
            </a:r>
            <a:r>
              <a:rPr lang="de-DE" b="1" dirty="0"/>
              <a:t>embedding structure</a:t>
            </a:r>
          </a:p>
          <a:p>
            <a:endParaRPr lang="de-DE" dirty="0"/>
          </a:p>
          <a:p>
            <a:endParaRPr lang="de-DE" b="1" dirty="0"/>
          </a:p>
          <a:p>
            <a:r>
              <a:rPr lang="de-DE" b="1" dirty="0"/>
              <a:t>Result: classical word embedding</a:t>
            </a:r>
            <a:r>
              <a:rPr lang="de-DE" dirty="0"/>
              <a:t> again, </a:t>
            </a:r>
          </a:p>
          <a:p>
            <a:r>
              <a:rPr lang="de-DE" dirty="0"/>
              <a:t>        BUT with </a:t>
            </a:r>
            <a:r>
              <a:rPr lang="de-DE" b="1" dirty="0"/>
              <a:t>semantic structure</a:t>
            </a:r>
          </a:p>
          <a:p>
            <a:r>
              <a:rPr lang="de-DE" dirty="0"/>
              <a:t>       according to the differentials</a:t>
            </a:r>
          </a:p>
          <a:p>
            <a:r>
              <a:rPr lang="de-DE" dirty="0"/>
              <a:t>       </a:t>
            </a:r>
            <a:r>
              <a:rPr lang="de-DE" b="1" dirty="0"/>
              <a:t>along the dimensions</a:t>
            </a:r>
          </a:p>
          <a:p>
            <a:endParaRPr lang="de-DE" dirty="0"/>
          </a:p>
          <a:p>
            <a:r>
              <a:rPr lang="de-DE" dirty="0"/>
              <a:t>No worries: </a:t>
            </a:r>
          </a:p>
          <a:p>
            <a:r>
              <a:rPr lang="de-DE" dirty="0"/>
              <a:t>I will tell you how this works in a couple of slides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00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But let‘s discuss our Goal &amp; Approach first.</a:t>
            </a:r>
          </a:p>
          <a:p>
            <a:endParaRPr lang="de-DE" dirty="0"/>
          </a:p>
          <a:p>
            <a:r>
              <a:rPr lang="de-DE" dirty="0"/>
              <a:t>We use POLAR as a tool to </a:t>
            </a:r>
          </a:p>
          <a:p>
            <a:r>
              <a:rPr lang="de-DE" b="1" dirty="0"/>
              <a:t>create interpretable embedding</a:t>
            </a:r>
          </a:p>
          <a:p>
            <a:r>
              <a:rPr lang="de-DE" dirty="0"/>
              <a:t>(#) I will show you the result for the </a:t>
            </a:r>
          </a:p>
          <a:p>
            <a:r>
              <a:rPr lang="de-DE" dirty="0"/>
              <a:t>     example „</a:t>
            </a:r>
            <a:r>
              <a:rPr lang="de-DE" b="1" dirty="0"/>
              <a:t>Beach with Umbrella</a:t>
            </a:r>
            <a:r>
              <a:rPr lang="de-DE" dirty="0"/>
              <a:t>“ Emoji</a:t>
            </a:r>
          </a:p>
          <a:p>
            <a:r>
              <a:rPr lang="de-DE" dirty="0"/>
              <a:t>(#) Our </a:t>
            </a:r>
            <a:r>
              <a:rPr lang="de-DE" b="1" dirty="0"/>
              <a:t>interpretable embedding </a:t>
            </a:r>
          </a:p>
          <a:p>
            <a:r>
              <a:rPr lang="de-DE" dirty="0"/>
              <a:t>     consists of </a:t>
            </a:r>
            <a:r>
              <a:rPr lang="de-DE" b="1" dirty="0"/>
              <a:t>dimensions representing </a:t>
            </a:r>
          </a:p>
          <a:p>
            <a:r>
              <a:rPr lang="de-DE" dirty="0"/>
              <a:t>                          a </a:t>
            </a:r>
            <a:r>
              <a:rPr lang="de-DE" b="1" dirty="0"/>
              <a:t>differential </a:t>
            </a:r>
            <a:r>
              <a:rPr lang="de-DE" dirty="0"/>
              <a:t>on a scale.</a:t>
            </a:r>
          </a:p>
          <a:p>
            <a:r>
              <a:rPr lang="de-DE" dirty="0"/>
              <a:t>(#) Encoded </a:t>
            </a:r>
            <a:r>
              <a:rPr lang="de-DE" b="1" dirty="0"/>
              <a:t>Terms</a:t>
            </a:r>
            <a:r>
              <a:rPr lang="de-DE" dirty="0"/>
              <a:t> gets assigned</a:t>
            </a:r>
          </a:p>
          <a:p>
            <a:r>
              <a:rPr lang="de-DE" dirty="0"/>
              <a:t>     </a:t>
            </a:r>
            <a:r>
              <a:rPr lang="de-DE" b="1" dirty="0"/>
              <a:t>a value</a:t>
            </a:r>
            <a:r>
              <a:rPr lang="de-DE" dirty="0"/>
              <a:t> for each of these dimensions.</a:t>
            </a:r>
          </a:p>
          <a:p>
            <a:endParaRPr lang="de-DE" dirty="0"/>
          </a:p>
          <a:p>
            <a:r>
              <a:rPr lang="de-DE" dirty="0"/>
              <a:t>(#) Then, we </a:t>
            </a:r>
            <a:r>
              <a:rPr lang="de-DE" b="1" dirty="0"/>
              <a:t>analyze algorithm results </a:t>
            </a:r>
          </a:p>
          <a:p>
            <a:r>
              <a:rPr lang="de-DE" dirty="0"/>
              <a:t>      with </a:t>
            </a:r>
            <a:r>
              <a:rPr lang="de-DE" b="1" dirty="0"/>
              <a:t>humans in the loop</a:t>
            </a:r>
            <a:r>
              <a:rPr lang="de-DE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Does the Algo select correct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                         (best) differentials?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        ... And for the correct reason?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 We </a:t>
            </a:r>
            <a:r>
              <a:rPr lang="de-DE" b="1" dirty="0"/>
              <a:t>focus Emoji</a:t>
            </a:r>
            <a:r>
              <a:rPr lang="de-DE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easy to grasp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and may provide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   expressiveness beyond words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 </a:t>
            </a:r>
            <a:r>
              <a:rPr lang="de-DE" b="1" dirty="0"/>
              <a:t>Down the line</a:t>
            </a:r>
            <a:r>
              <a:rPr lang="de-DE" dirty="0"/>
              <a:t>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might enable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      inter-embedding comparisons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                          </a:t>
            </a:r>
            <a:r>
              <a:rPr lang="de-DE" dirty="0"/>
              <a:t> on a </a:t>
            </a:r>
            <a:r>
              <a:rPr lang="de-DE" b="1" dirty="0"/>
              <a:t>normed basis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     Further, as has been shown,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     not all emoji are used equally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0" dirty="0"/>
              <a:t>                  (eg cultural differences)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     </a:t>
            </a:r>
            <a:r>
              <a:rPr lang="de-DE" b="0" dirty="0"/>
              <a:t>emoji usage </a:t>
            </a:r>
            <a:r>
              <a:rPr lang="de-DE" b="1" dirty="0"/>
              <a:t>disambiguation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                      across usergroups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73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 the </a:t>
            </a:r>
            <a:r>
              <a:rPr lang="de-DE" b="1" dirty="0"/>
              <a:t>basic Idea</a:t>
            </a:r>
            <a:r>
              <a:rPr lang="de-DE" dirty="0"/>
              <a:t> 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 </a:t>
            </a:r>
            <a:r>
              <a:rPr lang="de-DE" b="1" dirty="0"/>
              <a:t>selected differentials</a:t>
            </a:r>
          </a:p>
          <a:p>
            <a:r>
              <a:rPr lang="de-DE" b="1" dirty="0"/>
              <a:t>carry</a:t>
            </a:r>
            <a:r>
              <a:rPr lang="de-DE" dirty="0"/>
              <a:t> word-cooccurrence </a:t>
            </a:r>
            <a:r>
              <a:rPr lang="de-DE" b="1" dirty="0"/>
              <a:t>semantics</a:t>
            </a:r>
            <a:r>
              <a:rPr lang="de-DE" dirty="0"/>
              <a:t> </a:t>
            </a:r>
          </a:p>
          <a:p>
            <a:r>
              <a:rPr lang="de-DE" b="1" dirty="0"/>
              <a:t>           over into </a:t>
            </a:r>
          </a:p>
          <a:p>
            <a:r>
              <a:rPr lang="de-DE" b="0" dirty="0"/>
              <a:t>(otherwise meaningless)</a:t>
            </a:r>
          </a:p>
          <a:p>
            <a:r>
              <a:rPr lang="de-DE" b="1" dirty="0"/>
              <a:t>embedding dimensions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(#) First, we start with </a:t>
            </a:r>
          </a:p>
          <a:p>
            <a:r>
              <a:rPr lang="de-DE" b="1" dirty="0"/>
              <a:t>   Differentials providing</a:t>
            </a:r>
            <a:r>
              <a:rPr lang="de-DE" dirty="0"/>
              <a:t> </a:t>
            </a:r>
          </a:p>
          <a:p>
            <a:r>
              <a:rPr lang="de-DE" b="1" dirty="0"/>
              <a:t>                         Semantics</a:t>
            </a:r>
          </a:p>
          <a:p>
            <a:r>
              <a:rPr lang="de-DE" dirty="0"/>
              <a:t>(#) </a:t>
            </a:r>
            <a:r>
              <a:rPr lang="de-DE" b="1" dirty="0"/>
              <a:t>Starting</a:t>
            </a:r>
            <a:r>
              <a:rPr lang="de-DE" dirty="0"/>
              <a:t> out with a </a:t>
            </a:r>
            <a:r>
              <a:rPr lang="de-DE" b="1" dirty="0"/>
              <a:t>single differential</a:t>
            </a:r>
          </a:p>
          <a:p>
            <a:r>
              <a:rPr lang="de-DE" b="1" dirty="0"/>
              <a:t>     </a:t>
            </a:r>
            <a:r>
              <a:rPr lang="de-DE" dirty="0"/>
              <a:t>as an </a:t>
            </a:r>
            <a:r>
              <a:rPr lang="de-DE" b="1" dirty="0"/>
              <a:t>example</a:t>
            </a:r>
            <a:endParaRPr lang="de-DE" dirty="0"/>
          </a:p>
          <a:p>
            <a:r>
              <a:rPr lang="de-DE" dirty="0"/>
              <a:t>     we have our embedding</a:t>
            </a:r>
          </a:p>
          <a:p>
            <a:r>
              <a:rPr lang="de-DE" dirty="0"/>
              <a:t>    and an </a:t>
            </a:r>
            <a:r>
              <a:rPr lang="de-DE" b="1" dirty="0"/>
              <a:t>embedded object</a:t>
            </a:r>
          </a:p>
          <a:p>
            <a:r>
              <a:rPr lang="de-DE" b="1" dirty="0"/>
              <a:t>       to be made interpretable</a:t>
            </a:r>
          </a:p>
          <a:p>
            <a:endParaRPr lang="de-DE" dirty="0"/>
          </a:p>
          <a:p>
            <a:r>
              <a:rPr lang="de-DE" dirty="0"/>
              <a:t>(#) Next we take the </a:t>
            </a:r>
          </a:p>
          <a:p>
            <a:r>
              <a:rPr lang="de-DE" b="1" dirty="0"/>
              <a:t>   differential „Sun“-“Ice“ </a:t>
            </a:r>
          </a:p>
          <a:p>
            <a:r>
              <a:rPr lang="de-DE" b="1" dirty="0"/>
              <a:t>   </a:t>
            </a:r>
            <a:r>
              <a:rPr lang="de-DE" dirty="0"/>
              <a:t>(emoji analogy to hot-cold).</a:t>
            </a:r>
          </a:p>
          <a:p>
            <a:r>
              <a:rPr lang="de-DE" dirty="0"/>
              <a:t>   We define their differential as a </a:t>
            </a:r>
          </a:p>
          <a:p>
            <a:r>
              <a:rPr lang="de-DE" b="1" dirty="0"/>
              <a:t>   hyperplane through the embedding space</a:t>
            </a:r>
            <a:r>
              <a:rPr lang="de-DE" dirty="0"/>
              <a:t> </a:t>
            </a:r>
          </a:p>
          <a:p>
            <a:r>
              <a:rPr lang="de-DE" dirty="0"/>
              <a:t>                                              (dashed red vector)</a:t>
            </a:r>
          </a:p>
          <a:p>
            <a:endParaRPr lang="de-DE" dirty="0"/>
          </a:p>
          <a:p>
            <a:r>
              <a:rPr lang="de-DE" dirty="0"/>
              <a:t>(#) Then, we do an </a:t>
            </a:r>
            <a:r>
              <a:rPr lang="de-DE" b="1" dirty="0"/>
              <a:t>orthognal projection</a:t>
            </a:r>
            <a:r>
              <a:rPr lang="de-DE" dirty="0"/>
              <a:t> </a:t>
            </a:r>
          </a:p>
          <a:p>
            <a:r>
              <a:rPr lang="de-DE" dirty="0"/>
              <a:t>      </a:t>
            </a:r>
            <a:r>
              <a:rPr lang="de-DE" b="1" dirty="0"/>
              <a:t>from</a:t>
            </a:r>
            <a:r>
              <a:rPr lang="de-DE" dirty="0"/>
              <a:t> the </a:t>
            </a:r>
            <a:r>
              <a:rPr lang="de-DE" b="1" dirty="0"/>
              <a:t>object</a:t>
            </a:r>
            <a:r>
              <a:rPr lang="de-DE" dirty="0"/>
              <a:t> </a:t>
            </a:r>
          </a:p>
          <a:p>
            <a:r>
              <a:rPr lang="de-DE" dirty="0"/>
              <a:t>      </a:t>
            </a:r>
            <a:r>
              <a:rPr lang="de-DE" b="1" dirty="0"/>
              <a:t>onto </a:t>
            </a:r>
            <a:r>
              <a:rPr lang="de-DE" dirty="0"/>
              <a:t>this </a:t>
            </a:r>
            <a:r>
              <a:rPr lang="de-DE" b="1" dirty="0"/>
              <a:t>hyperplane</a:t>
            </a:r>
            <a:r>
              <a:rPr lang="de-DE" dirty="0"/>
              <a:t> </a:t>
            </a:r>
          </a:p>
          <a:p>
            <a:r>
              <a:rPr lang="de-DE" dirty="0"/>
              <a:t>      determining a shortest distance.</a:t>
            </a:r>
          </a:p>
          <a:p>
            <a:r>
              <a:rPr lang="de-DE" dirty="0"/>
              <a:t>(#) </a:t>
            </a:r>
            <a:r>
              <a:rPr lang="de-DE" b="1" dirty="0"/>
              <a:t>as shown </a:t>
            </a:r>
            <a:r>
              <a:rPr lang="de-DE" dirty="0"/>
              <a:t>with the </a:t>
            </a:r>
            <a:r>
              <a:rPr lang="de-DE" b="1" dirty="0"/>
              <a:t>(blue vector)</a:t>
            </a:r>
            <a:r>
              <a:rPr lang="de-DE" dirty="0"/>
              <a:t>.</a:t>
            </a:r>
          </a:p>
          <a:p>
            <a:r>
              <a:rPr lang="de-DE" dirty="0"/>
              <a:t>We obtain an </a:t>
            </a:r>
            <a:r>
              <a:rPr lang="de-DE" b="1" dirty="0"/>
              <a:t>interpretable scale value</a:t>
            </a:r>
            <a:r>
              <a:rPr lang="de-DE" dirty="0"/>
              <a:t> </a:t>
            </a:r>
          </a:p>
          <a:p>
            <a:r>
              <a:rPr lang="de-DE" dirty="0"/>
              <a:t>between both opposites via </a:t>
            </a:r>
          </a:p>
          <a:p>
            <a:r>
              <a:rPr lang="de-DE" dirty="0"/>
              <a:t>the </a:t>
            </a:r>
            <a:r>
              <a:rPr lang="de-DE" b="1" dirty="0"/>
              <a:t>length</a:t>
            </a:r>
            <a:r>
              <a:rPr lang="de-DE" dirty="0"/>
              <a:t> of the </a:t>
            </a:r>
            <a:r>
              <a:rPr lang="de-DE" b="1" dirty="0"/>
              <a:t>adjacent leg</a:t>
            </a:r>
            <a:r>
              <a:rPr lang="de-DE" dirty="0"/>
              <a:t> </a:t>
            </a:r>
          </a:p>
          <a:p>
            <a:r>
              <a:rPr lang="de-DE" dirty="0"/>
              <a:t>of the projection </a:t>
            </a:r>
            <a:r>
              <a:rPr lang="de-DE" b="1" dirty="0"/>
              <a:t>(green vector)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(#) </a:t>
            </a:r>
            <a:r>
              <a:rPr lang="de-DE" b="1" dirty="0"/>
              <a:t>= scale measure </a:t>
            </a:r>
          </a:p>
          <a:p>
            <a:r>
              <a:rPr lang="de-DE" dirty="0"/>
              <a:t>    of umbrella-beach emoji for this differential</a:t>
            </a:r>
          </a:p>
          <a:p>
            <a:endParaRPr lang="de-DE" dirty="0"/>
          </a:p>
          <a:p>
            <a:r>
              <a:rPr lang="de-DE" dirty="0"/>
              <a:t>(#) We </a:t>
            </a:r>
            <a:r>
              <a:rPr lang="de-DE" b="1" dirty="0"/>
              <a:t>repeat</a:t>
            </a:r>
            <a:r>
              <a:rPr lang="de-DE" dirty="0"/>
              <a:t> this </a:t>
            </a:r>
            <a:r>
              <a:rPr lang="de-DE" b="1" dirty="0"/>
              <a:t>for all differentials</a:t>
            </a:r>
          </a:p>
          <a:p>
            <a:r>
              <a:rPr lang="de-DE" b="1" dirty="0"/>
              <a:t>      </a:t>
            </a:r>
            <a:r>
              <a:rPr lang="de-DE" dirty="0"/>
              <a:t>as idicated with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 </a:t>
            </a:r>
            <a:r>
              <a:rPr lang="de-DE" b="1" dirty="0"/>
              <a:t>Mountain / Seawave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</a:t>
            </a:r>
            <a:r>
              <a:rPr lang="de-DE" b="1" dirty="0"/>
              <a:t>Smiling Face w Sunglasses / Flushed Face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r>
              <a:rPr lang="de-DE" dirty="0"/>
              <a:t>Note: This is primarily a </a:t>
            </a:r>
            <a:r>
              <a:rPr lang="de-DE" b="1" dirty="0"/>
              <a:t>cheap dot product</a:t>
            </a:r>
            <a:r>
              <a:rPr lang="de-DE" dirty="0"/>
              <a:t> operation for each term + dimension.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70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 used a </a:t>
            </a:r>
            <a:r>
              <a:rPr lang="de-DE" b="1" dirty="0"/>
              <a:t>Social Media corpus </a:t>
            </a:r>
          </a:p>
          <a:p>
            <a:r>
              <a:rPr lang="de-DE" dirty="0"/>
              <a:t>from the </a:t>
            </a:r>
            <a:r>
              <a:rPr lang="de-DE" b="1" dirty="0"/>
              <a:t>Jodel</a:t>
            </a:r>
            <a:r>
              <a:rPr lang="de-DE" dirty="0"/>
              <a:t> Application </a:t>
            </a:r>
          </a:p>
          <a:p>
            <a:r>
              <a:rPr lang="de-DE" dirty="0"/>
              <a:t>in </a:t>
            </a:r>
            <a:r>
              <a:rPr lang="de-DE" b="1" dirty="0"/>
              <a:t>Germany 2014-2017 </a:t>
            </a:r>
          </a:p>
          <a:p>
            <a:r>
              <a:rPr lang="de-DE" dirty="0"/>
              <a:t>with about </a:t>
            </a:r>
            <a:r>
              <a:rPr lang="de-DE" b="1" dirty="0"/>
              <a:t>50M posts </a:t>
            </a:r>
          </a:p>
          <a:p>
            <a:r>
              <a:rPr lang="de-DE" b="1" dirty="0"/>
              <a:t>20% </a:t>
            </a:r>
            <a:r>
              <a:rPr lang="de-DE" dirty="0"/>
              <a:t>of them </a:t>
            </a:r>
            <a:r>
              <a:rPr lang="de-DE" b="1" dirty="0"/>
              <a:t>using emoji</a:t>
            </a:r>
            <a:endParaRPr lang="de-DE" dirty="0"/>
          </a:p>
          <a:p>
            <a:endParaRPr lang="de-DE" dirty="0"/>
          </a:p>
          <a:p>
            <a:r>
              <a:rPr lang="de-DE" dirty="0"/>
              <a:t>(#) We created a vanilla </a:t>
            </a:r>
          </a:p>
          <a:p>
            <a:r>
              <a:rPr lang="de-DE" b="1" dirty="0"/>
              <a:t>      gensim W2V embedding</a:t>
            </a:r>
          </a:p>
          <a:p>
            <a:r>
              <a:rPr lang="de-DE" dirty="0"/>
              <a:t>(#) &amp; used our </a:t>
            </a:r>
            <a:r>
              <a:rPr lang="de-DE" b="1" dirty="0"/>
              <a:t>refined POLAR Projection </a:t>
            </a:r>
          </a:p>
          <a:p>
            <a:r>
              <a:rPr lang="de-DE" b="1" dirty="0"/>
              <a:t>                                       </a:t>
            </a:r>
            <a:r>
              <a:rPr lang="de-DE" dirty="0"/>
              <a:t>as shown before</a:t>
            </a:r>
          </a:p>
          <a:p>
            <a:endParaRPr lang="de-DE" dirty="0"/>
          </a:p>
          <a:p>
            <a:r>
              <a:rPr lang="de-DE" dirty="0"/>
              <a:t>(#) The </a:t>
            </a:r>
            <a:r>
              <a:rPr lang="de-DE" b="1" dirty="0"/>
              <a:t>key point </a:t>
            </a:r>
            <a:r>
              <a:rPr lang="de-DE" dirty="0"/>
              <a:t>here is </a:t>
            </a:r>
          </a:p>
          <a:p>
            <a:r>
              <a:rPr lang="de-DE" dirty="0"/>
              <a:t>   </a:t>
            </a:r>
            <a:r>
              <a:rPr lang="de-DE" b="1" dirty="0"/>
              <a:t>how to choose differentials</a:t>
            </a:r>
            <a:r>
              <a:rPr lang="de-DE" dirty="0"/>
              <a:t> </a:t>
            </a:r>
          </a:p>
          <a:p>
            <a:r>
              <a:rPr lang="de-DE" dirty="0"/>
              <a:t>    – need to be supplied externally.</a:t>
            </a:r>
          </a:p>
          <a:p>
            <a:endParaRPr lang="de-DE" dirty="0"/>
          </a:p>
          <a:p>
            <a:r>
              <a:rPr lang="de-DE" dirty="0"/>
              <a:t>As for </a:t>
            </a:r>
            <a:r>
              <a:rPr lang="de-DE" b="1" dirty="0"/>
              <a:t>Text</a:t>
            </a:r>
            <a:r>
              <a:rPr lang="de-DE" dirty="0"/>
              <a:t>, </a:t>
            </a:r>
          </a:p>
          <a:p>
            <a:r>
              <a:rPr lang="de-DE" dirty="0"/>
              <a:t>  we used </a:t>
            </a:r>
            <a:r>
              <a:rPr lang="de-DE" b="1" dirty="0"/>
              <a:t>GermaNet</a:t>
            </a:r>
            <a:r>
              <a:rPr lang="de-DE" dirty="0"/>
              <a:t> </a:t>
            </a:r>
          </a:p>
          <a:p>
            <a:r>
              <a:rPr lang="de-DE" dirty="0"/>
              <a:t>+ translated lists </a:t>
            </a:r>
            <a:r>
              <a:rPr lang="de-DE" b="1" dirty="0"/>
              <a:t>original POLAR paper</a:t>
            </a:r>
            <a:endParaRPr lang="de-DE" dirty="0"/>
          </a:p>
          <a:p>
            <a:r>
              <a:rPr lang="de-DE" dirty="0"/>
              <a:t>    also tried WordNet/OdeNet</a:t>
            </a:r>
          </a:p>
          <a:p>
            <a:r>
              <a:rPr lang="de-DE" dirty="0"/>
              <a:t>      – however, antonym-synsets are too broad</a:t>
            </a:r>
          </a:p>
          <a:p>
            <a:r>
              <a:rPr lang="de-DE" dirty="0"/>
              <a:t>                     &amp; thus often do note make sense</a:t>
            </a:r>
          </a:p>
          <a:p>
            <a:r>
              <a:rPr lang="de-DE" dirty="0"/>
              <a:t>(#) As for </a:t>
            </a:r>
            <a:r>
              <a:rPr lang="de-DE" b="1" dirty="0"/>
              <a:t>Emoji</a:t>
            </a:r>
            <a:r>
              <a:rPr lang="de-DE" dirty="0"/>
              <a:t>, </a:t>
            </a:r>
          </a:p>
          <a:p>
            <a:r>
              <a:rPr lang="de-DE" dirty="0"/>
              <a:t>   in </a:t>
            </a:r>
            <a:r>
              <a:rPr lang="de-DE" b="1" dirty="0"/>
              <a:t>lack of alternatives</a:t>
            </a:r>
            <a:r>
              <a:rPr lang="de-DE" dirty="0"/>
              <a:t>, </a:t>
            </a:r>
          </a:p>
          <a:p>
            <a:r>
              <a:rPr lang="de-DE" dirty="0"/>
              <a:t>            we </a:t>
            </a:r>
            <a:r>
              <a:rPr lang="de-DE" b="1" dirty="0"/>
              <a:t>heuristic set</a:t>
            </a:r>
            <a:r>
              <a:rPr lang="de-DE" dirty="0"/>
              <a:t> </a:t>
            </a:r>
          </a:p>
          <a:p>
            <a:r>
              <a:rPr lang="de-DE" b="1" dirty="0"/>
              <a:t>                ~40 differentials - PoC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Note: </a:t>
            </a:r>
          </a:p>
          <a:p>
            <a:r>
              <a:rPr lang="de-DE" dirty="0"/>
              <a:t>We could have created </a:t>
            </a:r>
          </a:p>
          <a:p>
            <a:r>
              <a:rPr lang="de-DE" dirty="0"/>
              <a:t>endless combinations of facial emoji, </a:t>
            </a:r>
          </a:p>
          <a:p>
            <a:r>
              <a:rPr lang="de-DE" b="1" dirty="0"/>
              <a:t>we opted for a broad set</a:t>
            </a:r>
            <a:r>
              <a:rPr lang="de-DE" dirty="0"/>
              <a:t>.</a:t>
            </a:r>
          </a:p>
          <a:p>
            <a:endParaRPr lang="de-DE" dirty="0"/>
          </a:p>
          <a:p>
            <a:endParaRPr lang="de-DE" dirty="0"/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3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Next, our study design includes </a:t>
            </a:r>
            <a:r>
              <a:rPr lang="de-DE" b="1" dirty="0"/>
              <a:t>two tests</a:t>
            </a:r>
          </a:p>
          <a:p>
            <a:endParaRPr lang="de-DE" dirty="0"/>
          </a:p>
          <a:p>
            <a:r>
              <a:rPr lang="de-DE" dirty="0"/>
              <a:t>(#) </a:t>
            </a:r>
            <a:r>
              <a:rPr lang="de-DE" b="1" dirty="0"/>
              <a:t>Selection </a:t>
            </a:r>
            <a:r>
              <a:rPr lang="de-DE" dirty="0"/>
              <a:t>Test</a:t>
            </a:r>
          </a:p>
          <a:p>
            <a:r>
              <a:rPr lang="de-DE" dirty="0"/>
              <a:t>„Please choose 5 Paris that characterize </a:t>
            </a:r>
          </a:p>
          <a:p>
            <a:r>
              <a:rPr lang="de-DE" dirty="0"/>
              <a:t>                    Beach-Umbrella Emoji best!“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Word Intrusion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Find out </a:t>
            </a:r>
            <a:r>
              <a:rPr lang="de-DE" b="1" dirty="0"/>
              <a:t>whether</a:t>
            </a:r>
            <a:r>
              <a:rPr lang="de-DE" dirty="0"/>
              <a:t> the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     algo identifies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     best interpretable dimensions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Top5 vs random bottom 50%</a:t>
            </a:r>
          </a:p>
          <a:p>
            <a:endParaRPr lang="de-DE" dirty="0"/>
          </a:p>
          <a:p>
            <a:r>
              <a:rPr lang="de-DE" dirty="0"/>
              <a:t>(#) </a:t>
            </a:r>
            <a:r>
              <a:rPr lang="de-DE" b="1" dirty="0"/>
              <a:t>Preference</a:t>
            </a:r>
            <a:r>
              <a:rPr lang="de-DE" dirty="0"/>
              <a:t> Test</a:t>
            </a:r>
          </a:p>
          <a:p>
            <a:r>
              <a:rPr lang="de-DE" dirty="0"/>
              <a:t>„Which term describes </a:t>
            </a:r>
          </a:p>
          <a:p>
            <a:r>
              <a:rPr lang="de-DE" dirty="0"/>
              <a:t>Beach-Umbrella Emoji better?“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Find out </a:t>
            </a:r>
            <a:r>
              <a:rPr lang="de-DE" b="1" dirty="0"/>
              <a:t>whether</a:t>
            </a:r>
            <a:r>
              <a:rPr lang="de-DE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</a:t>
            </a:r>
            <a:r>
              <a:rPr lang="de-DE" b="1" dirty="0"/>
              <a:t>algo measures the direction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     </a:t>
            </a:r>
            <a:r>
              <a:rPr lang="de-DE" dirty="0"/>
              <a:t>of meaning between opposites correctly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That means: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Does the algo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    select for the correct reason</a:t>
            </a:r>
            <a:r>
              <a:rPr lang="de-DE" dirty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Again: Top5 vs random bottom 50%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We employ a 7p scale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– incl. Equality/nonequality;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we normalize scale usage in our eval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Having sorted out our questions,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we next need to define study cases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29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As we have seen in previous examples,</a:t>
            </a:r>
          </a:p>
          <a:p>
            <a:r>
              <a:rPr lang="de-DE" dirty="0"/>
              <a:t>Interpreting Emoji with Emoji is one alternative.</a:t>
            </a:r>
          </a:p>
          <a:p>
            <a:endParaRPr lang="de-DE" dirty="0"/>
          </a:p>
          <a:p>
            <a:r>
              <a:rPr lang="de-DE" dirty="0"/>
              <a:t>However, having words, </a:t>
            </a:r>
          </a:p>
          <a:p>
            <a:r>
              <a:rPr lang="de-DE" dirty="0"/>
              <a:t>     we can also interpret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 </a:t>
            </a:r>
            <a:r>
              <a:rPr lang="de-DE" b="1" dirty="0"/>
              <a:t>emoji</a:t>
            </a:r>
            <a:r>
              <a:rPr lang="de-DE" dirty="0"/>
              <a:t> with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0" dirty="0"/>
              <a:t>     </a:t>
            </a:r>
            <a:r>
              <a:rPr lang="de-DE" b="1" dirty="0"/>
              <a:t>words+emoji mixed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 Or even </a:t>
            </a:r>
            <a:r>
              <a:rPr lang="de-DE" b="1" dirty="0"/>
              <a:t>only words</a:t>
            </a:r>
            <a:endParaRPr lang="de-DE" dirty="0"/>
          </a:p>
          <a:p>
            <a:endParaRPr lang="de-DE" dirty="0"/>
          </a:p>
          <a:p>
            <a:r>
              <a:rPr lang="de-DE" dirty="0"/>
              <a:t>Further, we can </a:t>
            </a:r>
          </a:p>
          <a:p>
            <a:r>
              <a:rPr lang="de-DE" b="1" dirty="0"/>
              <a:t>likewise</a:t>
            </a:r>
            <a:r>
              <a:rPr lang="de-DE" dirty="0"/>
              <a:t> </a:t>
            </a:r>
            <a:r>
              <a:rPr lang="de-DE" b="1" dirty="0"/>
              <a:t>interpret words </a:t>
            </a:r>
            <a:r>
              <a:rPr lang="de-DE" dirty="0"/>
              <a:t>with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 Wods only,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Mixed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Or Emoji only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Which leads us to 6 campagins total.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7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keyvisual">
            <a:extLst>
              <a:ext uri="{FF2B5EF4-FFF2-40B4-BE49-F238E27FC236}">
                <a16:creationId xmlns:a16="http://schemas.microsoft.com/office/drawing/2014/main" id="{052F89C5-0E1E-4A80-9ADA-A1C0325A6E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137"/>
            <a:ext cx="4038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2520" y="1122363"/>
            <a:ext cx="8255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2520" y="3602038"/>
            <a:ext cx="8255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A44530-78E6-4570-A94D-BBAA5665E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Interpreting Emoji with Emoji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1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953950-1081-4D5B-B785-F40B369DE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Interpreting Emoji with Emoji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3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keyvisual">
            <a:extLst>
              <a:ext uri="{FF2B5EF4-FFF2-40B4-BE49-F238E27FC236}">
                <a16:creationId xmlns:a16="http://schemas.microsoft.com/office/drawing/2014/main" id="{052F89C5-0E1E-4A80-9ADA-A1C0325A6E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137"/>
            <a:ext cx="4038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652520" y="1122363"/>
            <a:ext cx="8255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652520" y="3602038"/>
            <a:ext cx="8255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F17FFF-A014-4841-A315-86EE4F80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Interpreting Emoji with Emoji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6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12B2679-6268-405A-AC13-D44A403E9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Interpreting Emoji with Emoji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6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8D983A7-885E-44D7-AA40-E03C332AA4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Interpreting Emoji with Emoji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6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24F50-B326-463F-9924-2242C99CB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Interpreting Emoji with Emoji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9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909514-4893-4129-9224-68F2825ED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Interpreting Emoji with Emoji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1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DAA86E-4271-40D9-A07F-45EF966FD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Interpreting Emoji with Emoji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2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F6D47D-F2EB-4D38-AC31-486349ABE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Interpreting Emoji with Emoji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8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Interpreting Emoji with Emoji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7DBD9-63F7-4546-9F6A-2FCED254A13F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 descr="https://www-docs.b-tu.de/presse/public/Corporate_Design/Logo_BTUC-S/BTULogoStandardversionenglischSW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5" y="6038770"/>
            <a:ext cx="2694029" cy="100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-111760" y="6253480"/>
            <a:ext cx="123698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34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7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6.png"/><Relationship Id="rId4" Type="http://schemas.openxmlformats.org/officeDocument/2006/relationships/diagramData" Target="../diagrams/data1.xm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hyperlink" Target="https://h.reelfs.d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4.png"/><Relationship Id="rId21" Type="http://schemas.openxmlformats.org/officeDocument/2006/relationships/image" Target="../media/image28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1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10.png"/><Relationship Id="rId10" Type="http://schemas.openxmlformats.org/officeDocument/2006/relationships/image" Target="../media/image19.png"/><Relationship Id="rId19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4163" y="3903345"/>
            <a:ext cx="74612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u="sng" dirty="0">
                <a:solidFill>
                  <a:schemeClr val="bg1">
                    <a:lumMod val="50000"/>
                  </a:schemeClr>
                </a:solidFill>
              </a:rPr>
              <a:t>Jens </a:t>
            </a:r>
            <a:r>
              <a:rPr lang="en-DE" b="1" u="sng" dirty="0">
                <a:solidFill>
                  <a:schemeClr val="bg1">
                    <a:lumMod val="50000"/>
                  </a:schemeClr>
                </a:solidFill>
              </a:rPr>
              <a:t>Helge</a:t>
            </a:r>
            <a:r>
              <a:rPr lang="en-DE" u="sng" dirty="0">
                <a:solidFill>
                  <a:schemeClr val="bg1">
                    <a:lumMod val="50000"/>
                  </a:schemeClr>
                </a:solidFill>
              </a:rPr>
              <a:t> Reelfs</a:t>
            </a:r>
            <a:r>
              <a:rPr lang="de-DE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DE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Timon Mohaupt</a:t>
            </a:r>
            <a:r>
              <a:rPr lang="de-DE" baseline="30000" dirty="0">
                <a:solidFill>
                  <a:schemeClr val="bg1">
                    <a:lumMod val="50000"/>
                  </a:schemeClr>
                </a:solidFill>
              </a:rPr>
              <a:t> 2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Sandipan Sikdar</a:t>
            </a:r>
            <a:r>
              <a:rPr lang="de-DE" baseline="30000" dirty="0">
                <a:solidFill>
                  <a:schemeClr val="bg1">
                    <a:lumMod val="50000"/>
                  </a:schemeClr>
                </a:solidFill>
              </a:rPr>
              <a:t> 3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Markus Strohmaier</a:t>
            </a:r>
            <a:r>
              <a:rPr lang="de-DE" baseline="30000" dirty="0">
                <a:solidFill>
                  <a:schemeClr val="bg1">
                    <a:lumMod val="50000"/>
                  </a:schemeClr>
                </a:solidFill>
              </a:rPr>
              <a:t> 4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DE" dirty="0">
                <a:solidFill>
                  <a:schemeClr val="bg1">
                    <a:lumMod val="50000"/>
                  </a:schemeClr>
                </a:solidFill>
              </a:rPr>
              <a:t>Oliver </a:t>
            </a:r>
            <a:r>
              <a:rPr lang="en-DE" dirty="0" err="1">
                <a:solidFill>
                  <a:schemeClr val="bg1">
                    <a:lumMod val="50000"/>
                  </a:schemeClr>
                </a:solidFill>
              </a:rPr>
              <a:t>Hohlfeld</a:t>
            </a:r>
            <a:r>
              <a:rPr lang="de-DE" baseline="30000" dirty="0">
                <a:solidFill>
                  <a:schemeClr val="bg1">
                    <a:lumMod val="50000"/>
                  </a:schemeClr>
                </a:solidFill>
              </a:rPr>
              <a:t> 1</a:t>
            </a:r>
            <a:endParaRPr lang="en-D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baseline="30000" dirty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DE" dirty="0">
                <a:solidFill>
                  <a:schemeClr val="bg1">
                    <a:lumMod val="50000"/>
                  </a:schemeClr>
                </a:solidFill>
              </a:rPr>
              <a:t>Brandenburg University of Technology</a:t>
            </a:r>
          </a:p>
          <a:p>
            <a:r>
              <a:rPr lang="de-DE" baseline="30000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Talentschmiede Unternehmensberatung AG</a:t>
            </a:r>
          </a:p>
          <a:p>
            <a:r>
              <a:rPr lang="de-DE" baseline="30000" dirty="0">
                <a:solidFill>
                  <a:schemeClr val="bg1">
                    <a:lumMod val="50000"/>
                  </a:schemeClr>
                </a:solidFill>
              </a:rPr>
              <a:t>3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RWTH Aachen University</a:t>
            </a:r>
          </a:p>
          <a:p>
            <a:r>
              <a:rPr lang="de-DE" baseline="30000" dirty="0">
                <a:solidFill>
                  <a:schemeClr val="bg1">
                    <a:lumMod val="50000"/>
                  </a:schemeClr>
                </a:solidFill>
              </a:rPr>
              <a:t>4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University of Mannheim, GESIS, CSH Vienna</a:t>
            </a: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July 14</a:t>
            </a:r>
            <a:r>
              <a:rPr lang="en-DE" dirty="0">
                <a:solidFill>
                  <a:schemeClr val="bg1">
                    <a:lumMod val="50000"/>
                  </a:schemeClr>
                </a:solidFill>
              </a:rPr>
              <a:t>, 202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4176" y="332240"/>
            <a:ext cx="8255000" cy="2387600"/>
          </a:xfrm>
        </p:spPr>
        <p:txBody>
          <a:bodyPr>
            <a:normAutofit/>
          </a:bodyPr>
          <a:lstStyle/>
          <a:p>
            <a:r>
              <a:rPr lang="en-GB" dirty="0"/>
              <a:t>Interpreting </a:t>
            </a:r>
            <a:br>
              <a:rPr lang="en-GB" dirty="0"/>
            </a:br>
            <a:r>
              <a:rPr lang="en-GB" dirty="0"/>
              <a:t>Emoji with Emoji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89374" y="6211669"/>
            <a:ext cx="465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International Workshop on Emoji </a:t>
            </a: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Understanding and Applications in Social Media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776F4500-AE44-BD6B-942A-95BF076A8F2C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001480" y="2979519"/>
                <a:ext cx="955985" cy="55498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DE" b="1" dirty="0"/>
              </a:p>
            </p:txBody>
          </p:sp>
        </mc:Choice>
        <mc:Fallback xmlns="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776F4500-AE44-BD6B-942A-95BF076A8F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001480" y="2979519"/>
                <a:ext cx="955985" cy="55498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text, accessory, clipart&#10;&#10;Description automatically generated">
            <a:extLst>
              <a:ext uri="{FF2B5EF4-FFF2-40B4-BE49-F238E27FC236}">
                <a16:creationId xmlns:a16="http://schemas.microsoft.com/office/drawing/2014/main" id="{599F4A5B-3ABE-0FA5-BE41-B4A83D01A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81" y="2910326"/>
            <a:ext cx="665152" cy="665152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B7BE30-4A7B-DFF4-CB25-52DC8F7A30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07" y="2910326"/>
            <a:ext cx="665152" cy="665152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4032D23-28DB-DBFE-B969-19727B06A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295" y="2910326"/>
            <a:ext cx="665152" cy="665152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54164491-15FA-F4F4-9335-0D6203C85D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00" y="2910326"/>
            <a:ext cx="665152" cy="6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6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5E5F2-F1B9-399A-8BDD-3D1EAB199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Study Implementation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B7ACB-4695-5EBF-DC30-E28ED8325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Micoworkers Platform</a:t>
            </a:r>
          </a:p>
          <a:p>
            <a:r>
              <a:rPr lang="de-DE" b="1" dirty="0"/>
              <a:t>Intances</a:t>
            </a:r>
          </a:p>
          <a:p>
            <a:pPr lvl="1"/>
            <a:r>
              <a:rPr lang="de-DE" dirty="0"/>
              <a:t>6 Campaigns</a:t>
            </a:r>
          </a:p>
          <a:p>
            <a:pPr lvl="1"/>
            <a:r>
              <a:rPr lang="de-DE" dirty="0"/>
              <a:t>50 words + 50 emoji</a:t>
            </a:r>
          </a:p>
          <a:p>
            <a:pPr lvl="1"/>
            <a:r>
              <a:rPr lang="de-DE" dirty="0"/>
              <a:t>Bundled into 5 tasks each 10 emoji/words</a:t>
            </a:r>
          </a:p>
          <a:p>
            <a:pPr lvl="1"/>
            <a:r>
              <a:rPr lang="de-DE" dirty="0"/>
              <a:t>Selection + Preference Test</a:t>
            </a:r>
          </a:p>
          <a:p>
            <a:r>
              <a:rPr lang="de-DE" b="1" dirty="0"/>
              <a:t>QA</a:t>
            </a:r>
            <a:r>
              <a:rPr lang="de-DE" dirty="0"/>
              <a:t> Measures</a:t>
            </a:r>
          </a:p>
          <a:p>
            <a:pPr lvl="1"/>
            <a:r>
              <a:rPr lang="de-DE" dirty="0"/>
              <a:t>Handcrafted </a:t>
            </a:r>
            <a:r>
              <a:rPr lang="de-DE" b="1" dirty="0"/>
              <a:t>test questions </a:t>
            </a:r>
            <a:r>
              <a:rPr lang="de-DE" i="1" dirty="0"/>
              <a:t>(non-trivial!)</a:t>
            </a:r>
          </a:p>
          <a:p>
            <a:pPr lvl="1"/>
            <a:r>
              <a:rPr lang="de-DE" dirty="0"/>
              <a:t>1 test in Selection + Prefernce Test each</a:t>
            </a:r>
          </a:p>
          <a:p>
            <a:pPr lvl="1"/>
            <a:r>
              <a:rPr lang="de-DE" b="1" dirty="0"/>
              <a:t>Thresholded acceptance</a:t>
            </a:r>
            <a:r>
              <a:rPr lang="de-DE" dirty="0"/>
              <a:t> 4/5 correct answers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98674-708C-74B0-8FDD-D660F6EA9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Interpreting Emoji with Emoji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BLE">
            <a:extLst>
              <a:ext uri="{FF2B5EF4-FFF2-40B4-BE49-F238E27FC236}">
                <a16:creationId xmlns:a16="http://schemas.microsoft.com/office/drawing/2014/main" id="{1E266668-EB9D-E6D3-C441-5CCFE9E86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46" y="1525748"/>
            <a:ext cx="11118112" cy="26156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15EBC-1EE2-1AC4-7AE7-3BE161A61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Results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92310-0B1C-CF57-6BEC-9069061FC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Interpreting Emoji with Emoji</a:t>
            </a:r>
            <a:endParaRPr lang="en-US" dirty="0"/>
          </a:p>
        </p:txBody>
      </p:sp>
      <p:sp>
        <p:nvSpPr>
          <p:cNvPr id="9" name="mask S random values">
            <a:extLst>
              <a:ext uri="{FF2B5EF4-FFF2-40B4-BE49-F238E27FC236}">
                <a16:creationId xmlns:a16="http://schemas.microsoft.com/office/drawing/2014/main" id="{882555B6-FAF3-CFAB-8ED9-A66891EB47AC}"/>
              </a:ext>
            </a:extLst>
          </p:cNvPr>
          <p:cNvSpPr/>
          <p:nvPr/>
        </p:nvSpPr>
        <p:spPr>
          <a:xfrm>
            <a:off x="3246120" y="2052319"/>
            <a:ext cx="995680" cy="1539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mask S polar values">
            <a:extLst>
              <a:ext uri="{FF2B5EF4-FFF2-40B4-BE49-F238E27FC236}">
                <a16:creationId xmlns:a16="http://schemas.microsoft.com/office/drawing/2014/main" id="{5AC1D7CD-48D2-2691-4B93-8A2227FAD447}"/>
              </a:ext>
            </a:extLst>
          </p:cNvPr>
          <p:cNvSpPr/>
          <p:nvPr/>
        </p:nvSpPr>
        <p:spPr>
          <a:xfrm>
            <a:off x="4409440" y="2052319"/>
            <a:ext cx="995680" cy="1539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mask S WW values">
            <a:extLst>
              <a:ext uri="{FF2B5EF4-FFF2-40B4-BE49-F238E27FC236}">
                <a16:creationId xmlns:a16="http://schemas.microsoft.com/office/drawing/2014/main" id="{5BBE9A94-5C1D-E0E9-3537-62B120F9E278}"/>
              </a:ext>
            </a:extLst>
          </p:cNvPr>
          <p:cNvSpPr/>
          <p:nvPr/>
        </p:nvSpPr>
        <p:spPr>
          <a:xfrm>
            <a:off x="5638800" y="2052319"/>
            <a:ext cx="995680" cy="1539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mask S WM values">
            <a:extLst>
              <a:ext uri="{FF2B5EF4-FFF2-40B4-BE49-F238E27FC236}">
                <a16:creationId xmlns:a16="http://schemas.microsoft.com/office/drawing/2014/main" id="{1EF2409A-86A7-3090-582E-BC222E10F879}"/>
              </a:ext>
            </a:extLst>
          </p:cNvPr>
          <p:cNvSpPr/>
          <p:nvPr/>
        </p:nvSpPr>
        <p:spPr>
          <a:xfrm>
            <a:off x="6754274" y="2052318"/>
            <a:ext cx="995680" cy="1539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mask S WE values">
            <a:extLst>
              <a:ext uri="{FF2B5EF4-FFF2-40B4-BE49-F238E27FC236}">
                <a16:creationId xmlns:a16="http://schemas.microsoft.com/office/drawing/2014/main" id="{A998E0BD-BE81-C290-7E84-98F26DD6C84E}"/>
              </a:ext>
            </a:extLst>
          </p:cNvPr>
          <p:cNvSpPr/>
          <p:nvPr/>
        </p:nvSpPr>
        <p:spPr>
          <a:xfrm>
            <a:off x="7788468" y="2052317"/>
            <a:ext cx="995680" cy="1539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mask S EW values">
            <a:extLst>
              <a:ext uri="{FF2B5EF4-FFF2-40B4-BE49-F238E27FC236}">
                <a16:creationId xmlns:a16="http://schemas.microsoft.com/office/drawing/2014/main" id="{6C7C55E9-DD2C-6A6D-4832-D45744D0E239}"/>
              </a:ext>
            </a:extLst>
          </p:cNvPr>
          <p:cNvSpPr/>
          <p:nvPr/>
        </p:nvSpPr>
        <p:spPr>
          <a:xfrm>
            <a:off x="8860348" y="2052316"/>
            <a:ext cx="995680" cy="1539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mask S EM values">
            <a:extLst>
              <a:ext uri="{FF2B5EF4-FFF2-40B4-BE49-F238E27FC236}">
                <a16:creationId xmlns:a16="http://schemas.microsoft.com/office/drawing/2014/main" id="{989A9F47-A85A-FB45-84B7-BCE4BDB54D9E}"/>
              </a:ext>
            </a:extLst>
          </p:cNvPr>
          <p:cNvSpPr/>
          <p:nvPr/>
        </p:nvSpPr>
        <p:spPr>
          <a:xfrm>
            <a:off x="9932228" y="2052315"/>
            <a:ext cx="995680" cy="1539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mask S EE values">
            <a:extLst>
              <a:ext uri="{FF2B5EF4-FFF2-40B4-BE49-F238E27FC236}">
                <a16:creationId xmlns:a16="http://schemas.microsoft.com/office/drawing/2014/main" id="{0F9330E4-8B77-5B43-A624-38AE5D1CEEDF}"/>
              </a:ext>
            </a:extLst>
          </p:cNvPr>
          <p:cNvSpPr/>
          <p:nvPr/>
        </p:nvSpPr>
        <p:spPr>
          <a:xfrm>
            <a:off x="11004108" y="2052314"/>
            <a:ext cx="995680" cy="1539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mask P random values">
            <a:extLst>
              <a:ext uri="{FF2B5EF4-FFF2-40B4-BE49-F238E27FC236}">
                <a16:creationId xmlns:a16="http://schemas.microsoft.com/office/drawing/2014/main" id="{11D502EF-502E-7E8A-8DEC-5DBFC3787C52}"/>
              </a:ext>
            </a:extLst>
          </p:cNvPr>
          <p:cNvSpPr/>
          <p:nvPr/>
        </p:nvSpPr>
        <p:spPr>
          <a:xfrm>
            <a:off x="3250137" y="3677920"/>
            <a:ext cx="9956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mask P polar values">
            <a:extLst>
              <a:ext uri="{FF2B5EF4-FFF2-40B4-BE49-F238E27FC236}">
                <a16:creationId xmlns:a16="http://schemas.microsoft.com/office/drawing/2014/main" id="{26803C7D-5448-45F3-807A-9EB20520FB0E}"/>
              </a:ext>
            </a:extLst>
          </p:cNvPr>
          <p:cNvSpPr/>
          <p:nvPr/>
        </p:nvSpPr>
        <p:spPr>
          <a:xfrm>
            <a:off x="4409440" y="3677920"/>
            <a:ext cx="9956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mask P WW values">
            <a:extLst>
              <a:ext uri="{FF2B5EF4-FFF2-40B4-BE49-F238E27FC236}">
                <a16:creationId xmlns:a16="http://schemas.microsoft.com/office/drawing/2014/main" id="{515486A3-E50B-01B0-1B4D-307736262955}"/>
              </a:ext>
            </a:extLst>
          </p:cNvPr>
          <p:cNvSpPr/>
          <p:nvPr/>
        </p:nvSpPr>
        <p:spPr>
          <a:xfrm>
            <a:off x="5638800" y="3677920"/>
            <a:ext cx="9956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mask P WM values">
            <a:extLst>
              <a:ext uri="{FF2B5EF4-FFF2-40B4-BE49-F238E27FC236}">
                <a16:creationId xmlns:a16="http://schemas.microsoft.com/office/drawing/2014/main" id="{29008C01-0C50-D874-5A86-0F93D4D0FBFD}"/>
              </a:ext>
            </a:extLst>
          </p:cNvPr>
          <p:cNvSpPr/>
          <p:nvPr/>
        </p:nvSpPr>
        <p:spPr>
          <a:xfrm>
            <a:off x="6762308" y="3677920"/>
            <a:ext cx="9956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mask P WE values">
            <a:extLst>
              <a:ext uri="{FF2B5EF4-FFF2-40B4-BE49-F238E27FC236}">
                <a16:creationId xmlns:a16="http://schemas.microsoft.com/office/drawing/2014/main" id="{CDA6FB8C-A9F2-74BA-8B82-57B410F3E374}"/>
              </a:ext>
            </a:extLst>
          </p:cNvPr>
          <p:cNvSpPr/>
          <p:nvPr/>
        </p:nvSpPr>
        <p:spPr>
          <a:xfrm>
            <a:off x="7788468" y="3677920"/>
            <a:ext cx="9956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mask P EW values">
            <a:extLst>
              <a:ext uri="{FF2B5EF4-FFF2-40B4-BE49-F238E27FC236}">
                <a16:creationId xmlns:a16="http://schemas.microsoft.com/office/drawing/2014/main" id="{5CFDD65D-4108-0D0C-5C75-9B00321A3BC9}"/>
              </a:ext>
            </a:extLst>
          </p:cNvPr>
          <p:cNvSpPr/>
          <p:nvPr/>
        </p:nvSpPr>
        <p:spPr>
          <a:xfrm>
            <a:off x="8860348" y="3677920"/>
            <a:ext cx="9956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mask P EM values">
            <a:extLst>
              <a:ext uri="{FF2B5EF4-FFF2-40B4-BE49-F238E27FC236}">
                <a16:creationId xmlns:a16="http://schemas.microsoft.com/office/drawing/2014/main" id="{748786EA-5C3B-9EB7-D9C8-5E6F817805DE}"/>
              </a:ext>
            </a:extLst>
          </p:cNvPr>
          <p:cNvSpPr/>
          <p:nvPr/>
        </p:nvSpPr>
        <p:spPr>
          <a:xfrm>
            <a:off x="9932228" y="3677920"/>
            <a:ext cx="9956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mask P EE values">
            <a:extLst>
              <a:ext uri="{FF2B5EF4-FFF2-40B4-BE49-F238E27FC236}">
                <a16:creationId xmlns:a16="http://schemas.microsoft.com/office/drawing/2014/main" id="{6AA106E6-448C-EECC-1CAD-4EFD48AE015E}"/>
              </a:ext>
            </a:extLst>
          </p:cNvPr>
          <p:cNvSpPr/>
          <p:nvPr/>
        </p:nvSpPr>
        <p:spPr>
          <a:xfrm>
            <a:off x="11004108" y="3677920"/>
            <a:ext cx="9956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9" name="mask baselines">
            <a:extLst>
              <a:ext uri="{FF2B5EF4-FFF2-40B4-BE49-F238E27FC236}">
                <a16:creationId xmlns:a16="http://schemas.microsoft.com/office/drawing/2014/main" id="{DCB322F7-ED22-85BA-E02C-C90D0BECD624}"/>
              </a:ext>
            </a:extLst>
          </p:cNvPr>
          <p:cNvSpPr/>
          <p:nvPr/>
        </p:nvSpPr>
        <p:spPr>
          <a:xfrm>
            <a:off x="3068320" y="1569296"/>
            <a:ext cx="2484884" cy="25047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" name="BG S">
            <a:extLst>
              <a:ext uri="{FF2B5EF4-FFF2-40B4-BE49-F238E27FC236}">
                <a16:creationId xmlns:a16="http://schemas.microsoft.com/office/drawing/2014/main" id="{93EE7A1E-F01D-ED12-3FD2-F0DDD626799D}"/>
              </a:ext>
            </a:extLst>
          </p:cNvPr>
          <p:cNvSpPr/>
          <p:nvPr/>
        </p:nvSpPr>
        <p:spPr>
          <a:xfrm>
            <a:off x="746743" y="2029200"/>
            <a:ext cx="11079497" cy="1577880"/>
          </a:xfrm>
          <a:prstGeom prst="rect">
            <a:avLst/>
          </a:prstGeom>
          <a:solidFill>
            <a:schemeClr val="accent5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4" name="BG P">
            <a:extLst>
              <a:ext uri="{FF2B5EF4-FFF2-40B4-BE49-F238E27FC236}">
                <a16:creationId xmlns:a16="http://schemas.microsoft.com/office/drawing/2014/main" id="{EC564EAA-D75D-A4DF-A7BA-898B68B9C672}"/>
              </a:ext>
            </a:extLst>
          </p:cNvPr>
          <p:cNvSpPr/>
          <p:nvPr/>
        </p:nvSpPr>
        <p:spPr>
          <a:xfrm>
            <a:off x="741764" y="3637950"/>
            <a:ext cx="11079497" cy="436092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mask ALL">
            <a:extLst>
              <a:ext uri="{FF2B5EF4-FFF2-40B4-BE49-F238E27FC236}">
                <a16:creationId xmlns:a16="http://schemas.microsoft.com/office/drawing/2014/main" id="{323A38BB-A7A9-A83C-4EBD-E2F36CEA95F2}"/>
              </a:ext>
            </a:extLst>
          </p:cNvPr>
          <p:cNvSpPr/>
          <p:nvPr/>
        </p:nvSpPr>
        <p:spPr>
          <a:xfrm>
            <a:off x="2992120" y="1502475"/>
            <a:ext cx="9072880" cy="2638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M selection">
            <a:extLst>
              <a:ext uri="{FF2B5EF4-FFF2-40B4-BE49-F238E27FC236}">
                <a16:creationId xmlns:a16="http://schemas.microsoft.com/office/drawing/2014/main" id="{B694A0D2-C496-4AFC-14FF-C66B2FCE7CE6}"/>
              </a:ext>
            </a:extLst>
          </p:cNvPr>
          <p:cNvSpPr/>
          <p:nvPr/>
        </p:nvSpPr>
        <p:spPr>
          <a:xfrm>
            <a:off x="668003" y="2422095"/>
            <a:ext cx="1471518" cy="8229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32" name="M preference">
            <a:extLst>
              <a:ext uri="{FF2B5EF4-FFF2-40B4-BE49-F238E27FC236}">
                <a16:creationId xmlns:a16="http://schemas.microsoft.com/office/drawing/2014/main" id="{91B1E3D4-2343-B2C7-0B98-284851386983}"/>
              </a:ext>
            </a:extLst>
          </p:cNvPr>
          <p:cNvSpPr/>
          <p:nvPr/>
        </p:nvSpPr>
        <p:spPr>
          <a:xfrm>
            <a:off x="746743" y="3429000"/>
            <a:ext cx="1471518" cy="8229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cxnSp>
        <p:nvCxnSpPr>
          <p:cNvPr id="35" name="M selection arrow">
            <a:extLst>
              <a:ext uri="{FF2B5EF4-FFF2-40B4-BE49-F238E27FC236}">
                <a16:creationId xmlns:a16="http://schemas.microsoft.com/office/drawing/2014/main" id="{2BA59C4B-9126-5391-BA22-A5485C060A1C}"/>
              </a:ext>
            </a:extLst>
          </p:cNvPr>
          <p:cNvCxnSpPr/>
          <p:nvPr/>
        </p:nvCxnSpPr>
        <p:spPr>
          <a:xfrm>
            <a:off x="2152618" y="2833575"/>
            <a:ext cx="256221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M preference arrow">
            <a:extLst>
              <a:ext uri="{FF2B5EF4-FFF2-40B4-BE49-F238E27FC236}">
                <a16:creationId xmlns:a16="http://schemas.microsoft.com/office/drawing/2014/main" id="{BA964AC2-0738-FA30-C9DF-F43ADE3DDDB2}"/>
              </a:ext>
            </a:extLst>
          </p:cNvPr>
          <p:cNvCxnSpPr/>
          <p:nvPr/>
        </p:nvCxnSpPr>
        <p:spPr>
          <a:xfrm>
            <a:off x="2218261" y="3840480"/>
            <a:ext cx="256221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mask ALL but baselins">
            <a:extLst>
              <a:ext uri="{FF2B5EF4-FFF2-40B4-BE49-F238E27FC236}">
                <a16:creationId xmlns:a16="http://schemas.microsoft.com/office/drawing/2014/main" id="{11715658-CA01-8E22-184B-1FA797CDAE85}"/>
              </a:ext>
            </a:extLst>
          </p:cNvPr>
          <p:cNvSpPr/>
          <p:nvPr/>
        </p:nvSpPr>
        <p:spPr>
          <a:xfrm>
            <a:off x="5500045" y="1529763"/>
            <a:ext cx="6714439" cy="2638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8" name="selection test">
            <a:extLst>
              <a:ext uri="{FF2B5EF4-FFF2-40B4-BE49-F238E27FC236}">
                <a16:creationId xmlns:a16="http://schemas.microsoft.com/office/drawing/2014/main" id="{EA1EC6E5-F4C7-E111-3EB9-D2DDAF0FA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760" y="244442"/>
            <a:ext cx="2893112" cy="2864803"/>
          </a:xfrm>
          <a:prstGeom prst="rect">
            <a:avLst/>
          </a:prstGeom>
        </p:spPr>
      </p:pic>
      <p:pic>
        <p:nvPicPr>
          <p:cNvPr id="29" name="prefernce test">
            <a:extLst>
              <a:ext uri="{FF2B5EF4-FFF2-40B4-BE49-F238E27FC236}">
                <a16:creationId xmlns:a16="http://schemas.microsoft.com/office/drawing/2014/main" id="{9DB20120-DFFE-A6A3-4E70-01F5F2405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891" y="3180080"/>
            <a:ext cx="4336836" cy="2927081"/>
          </a:xfrm>
          <a:prstGeom prst="rect">
            <a:avLst/>
          </a:prstGeom>
        </p:spPr>
      </p:pic>
      <p:sp>
        <p:nvSpPr>
          <p:cNvPr id="38" name="baselins">
            <a:extLst>
              <a:ext uri="{FF2B5EF4-FFF2-40B4-BE49-F238E27FC236}">
                <a16:creationId xmlns:a16="http://schemas.microsoft.com/office/drawing/2014/main" id="{56243E75-C958-FACB-C304-1115CA3F3A05}"/>
              </a:ext>
            </a:extLst>
          </p:cNvPr>
          <p:cNvSpPr txBox="1"/>
          <p:nvPr/>
        </p:nvSpPr>
        <p:spPr>
          <a:xfrm>
            <a:off x="3825481" y="1137883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baselines</a:t>
            </a:r>
            <a:endParaRPr lang="en-DE" dirty="0"/>
          </a:p>
        </p:txBody>
      </p:sp>
      <p:sp>
        <p:nvSpPr>
          <p:cNvPr id="39" name="6 study cases">
            <a:extLst>
              <a:ext uri="{FF2B5EF4-FFF2-40B4-BE49-F238E27FC236}">
                <a16:creationId xmlns:a16="http://schemas.microsoft.com/office/drawing/2014/main" id="{1ACBDFF8-19F9-9BBD-5CDA-D0855847C156}"/>
              </a:ext>
            </a:extLst>
          </p:cNvPr>
          <p:cNvSpPr txBox="1"/>
          <p:nvPr/>
        </p:nvSpPr>
        <p:spPr>
          <a:xfrm>
            <a:off x="8071961" y="1129129"/>
            <a:ext cx="147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 study cases </a:t>
            </a:r>
            <a:endParaRPr lang="en-DE" dirty="0"/>
          </a:p>
        </p:txBody>
      </p:sp>
      <p:grpSp>
        <p:nvGrpSpPr>
          <p:cNvPr id="40" name="R POLAR=good">
            <a:extLst>
              <a:ext uri="{FF2B5EF4-FFF2-40B4-BE49-F238E27FC236}">
                <a16:creationId xmlns:a16="http://schemas.microsoft.com/office/drawing/2014/main" id="{F2AF610D-8D0C-1517-6E07-3D02F48D65A8}"/>
              </a:ext>
            </a:extLst>
          </p:cNvPr>
          <p:cNvGrpSpPr/>
          <p:nvPr/>
        </p:nvGrpSpPr>
        <p:grpSpPr>
          <a:xfrm>
            <a:off x="-86758" y="4348625"/>
            <a:ext cx="2207137" cy="860674"/>
            <a:chOff x="5322057" y="4159873"/>
            <a:chExt cx="2598185" cy="1013163"/>
          </a:xfrm>
        </p:grpSpPr>
        <p:sp>
          <p:nvSpPr>
            <p:cNvPr id="41" name="Rounded Rectangle 8">
              <a:extLst>
                <a:ext uri="{FF2B5EF4-FFF2-40B4-BE49-F238E27FC236}">
                  <a16:creationId xmlns:a16="http://schemas.microsoft.com/office/drawing/2014/main" id="{103735B8-DE07-2AF5-D17C-C46D78D141E7}"/>
                </a:ext>
              </a:extLst>
            </p:cNvPr>
            <p:cNvSpPr/>
            <p:nvPr/>
          </p:nvSpPr>
          <p:spPr>
            <a:xfrm>
              <a:off x="5808375" y="4159873"/>
              <a:ext cx="2111867" cy="1013163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POLAR</a:t>
              </a:r>
            </a:p>
            <a:p>
              <a:pPr algn="ctr"/>
              <a:r>
                <a:rPr lang="en-GB" dirty="0"/>
                <a:t>works well*</a:t>
              </a:r>
              <a:endParaRPr lang="en-US" dirty="0"/>
            </a:p>
          </p:txBody>
        </p:sp>
        <p:pic>
          <p:nvPicPr>
            <p:cNvPr id="42" name="Picture 4" descr="https://noto-website-2.storage.googleapis.com/emoji/emoji_u1f4a1.png">
              <a:extLst>
                <a:ext uri="{FF2B5EF4-FFF2-40B4-BE49-F238E27FC236}">
                  <a16:creationId xmlns:a16="http://schemas.microsoft.com/office/drawing/2014/main" id="{904CA1FC-DAEF-A5AE-7B10-05EBBF6076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057" y="4168522"/>
              <a:ext cx="994566" cy="93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M value Polar">
            <a:extLst>
              <a:ext uri="{FF2B5EF4-FFF2-40B4-BE49-F238E27FC236}">
                <a16:creationId xmlns:a16="http://schemas.microsoft.com/office/drawing/2014/main" id="{5D61E4E5-01FC-9069-72B1-91B02BB3D749}"/>
              </a:ext>
            </a:extLst>
          </p:cNvPr>
          <p:cNvSpPr/>
          <p:nvPr/>
        </p:nvSpPr>
        <p:spPr>
          <a:xfrm>
            <a:off x="4535377" y="2052314"/>
            <a:ext cx="889000" cy="32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63" name="R WE">
            <a:extLst>
              <a:ext uri="{FF2B5EF4-FFF2-40B4-BE49-F238E27FC236}">
                <a16:creationId xmlns:a16="http://schemas.microsoft.com/office/drawing/2014/main" id="{D0BF732F-A2A1-1769-A8EC-6A30AF7A3B15}"/>
              </a:ext>
            </a:extLst>
          </p:cNvPr>
          <p:cNvGrpSpPr/>
          <p:nvPr/>
        </p:nvGrpSpPr>
        <p:grpSpPr>
          <a:xfrm>
            <a:off x="4685231" y="4379629"/>
            <a:ext cx="2214227" cy="829668"/>
            <a:chOff x="6524613" y="4765453"/>
            <a:chExt cx="2214227" cy="829668"/>
          </a:xfrm>
        </p:grpSpPr>
        <p:sp>
          <p:nvSpPr>
            <p:cNvPr id="56" name="Rounded Rectangle 8">
              <a:extLst>
                <a:ext uri="{FF2B5EF4-FFF2-40B4-BE49-F238E27FC236}">
                  <a16:creationId xmlns:a16="http://schemas.microsoft.com/office/drawing/2014/main" id="{B7BFFF5E-8CE7-03D1-4D56-1760DEA64326}"/>
                </a:ext>
              </a:extLst>
            </p:cNvPr>
            <p:cNvSpPr/>
            <p:nvPr/>
          </p:nvSpPr>
          <p:spPr>
            <a:xfrm>
              <a:off x="6865867" y="4765453"/>
              <a:ext cx="1872973" cy="829668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Words – </a:t>
              </a:r>
            </a:p>
            <a:p>
              <a:pPr algn="ctr"/>
              <a:r>
                <a:rPr lang="en-GB" b="1" dirty="0"/>
                <a:t>Emoji</a:t>
              </a:r>
            </a:p>
          </p:txBody>
        </p:sp>
        <p:pic>
          <p:nvPicPr>
            <p:cNvPr id="59" name="Picture 58" descr="Icon&#10;&#10;Description automatically generated">
              <a:extLst>
                <a:ext uri="{FF2B5EF4-FFF2-40B4-BE49-F238E27FC236}">
                  <a16:creationId xmlns:a16="http://schemas.microsoft.com/office/drawing/2014/main" id="{38AC3D55-00FB-F700-92CA-241CEA22F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613" y="4779911"/>
              <a:ext cx="795179" cy="795179"/>
            </a:xfrm>
            <a:prstGeom prst="rect">
              <a:avLst/>
            </a:prstGeom>
          </p:spPr>
        </p:pic>
      </p:grpSp>
      <p:grpSp>
        <p:nvGrpSpPr>
          <p:cNvPr id="62" name="R WM">
            <a:extLst>
              <a:ext uri="{FF2B5EF4-FFF2-40B4-BE49-F238E27FC236}">
                <a16:creationId xmlns:a16="http://schemas.microsoft.com/office/drawing/2014/main" id="{95ED61A8-C239-F1C4-B520-BB1BB6898EC9}"/>
              </a:ext>
            </a:extLst>
          </p:cNvPr>
          <p:cNvGrpSpPr/>
          <p:nvPr/>
        </p:nvGrpSpPr>
        <p:grpSpPr>
          <a:xfrm>
            <a:off x="2197656" y="4348623"/>
            <a:ext cx="2385598" cy="853181"/>
            <a:chOff x="3530690" y="4734447"/>
            <a:chExt cx="2385598" cy="853181"/>
          </a:xfrm>
        </p:grpSpPr>
        <p:sp>
          <p:nvSpPr>
            <p:cNvPr id="46" name="Rounded Rectangle 8">
              <a:extLst>
                <a:ext uri="{FF2B5EF4-FFF2-40B4-BE49-F238E27FC236}">
                  <a16:creationId xmlns:a16="http://schemas.microsoft.com/office/drawing/2014/main" id="{F5677503-F840-D23D-1142-334B82E8BB77}"/>
                </a:ext>
              </a:extLst>
            </p:cNvPr>
            <p:cNvSpPr/>
            <p:nvPr/>
          </p:nvSpPr>
          <p:spPr>
            <a:xfrm>
              <a:off x="3846848" y="4734447"/>
              <a:ext cx="2069440" cy="853181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Words – Words/Mixed</a:t>
              </a:r>
            </a:p>
          </p:txBody>
        </p:sp>
        <p:pic>
          <p:nvPicPr>
            <p:cNvPr id="61" name="Picture 60" descr="Icon&#10;&#10;Description automatically generated">
              <a:extLst>
                <a:ext uri="{FF2B5EF4-FFF2-40B4-BE49-F238E27FC236}">
                  <a16:creationId xmlns:a16="http://schemas.microsoft.com/office/drawing/2014/main" id="{61BD09D4-F6CC-6EB7-D32C-098382592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690" y="4749860"/>
              <a:ext cx="795179" cy="795179"/>
            </a:xfrm>
            <a:prstGeom prst="rect">
              <a:avLst/>
            </a:prstGeom>
          </p:spPr>
        </p:pic>
      </p:grpSp>
      <p:grpSp>
        <p:nvGrpSpPr>
          <p:cNvPr id="69" name="R Emoji">
            <a:extLst>
              <a:ext uri="{FF2B5EF4-FFF2-40B4-BE49-F238E27FC236}">
                <a16:creationId xmlns:a16="http://schemas.microsoft.com/office/drawing/2014/main" id="{83F54C18-0F40-5CB4-9458-DA897A83FE6A}"/>
              </a:ext>
            </a:extLst>
          </p:cNvPr>
          <p:cNvGrpSpPr/>
          <p:nvPr/>
        </p:nvGrpSpPr>
        <p:grpSpPr>
          <a:xfrm>
            <a:off x="7049356" y="4372136"/>
            <a:ext cx="2212031" cy="829668"/>
            <a:chOff x="9269959" y="4757960"/>
            <a:chExt cx="2212031" cy="829668"/>
          </a:xfrm>
        </p:grpSpPr>
        <p:sp>
          <p:nvSpPr>
            <p:cNvPr id="65" name="Rounded Rectangle 8">
              <a:extLst>
                <a:ext uri="{FF2B5EF4-FFF2-40B4-BE49-F238E27FC236}">
                  <a16:creationId xmlns:a16="http://schemas.microsoft.com/office/drawing/2014/main" id="{5C5045AB-2777-AC57-C885-8BF2C219FBD5}"/>
                </a:ext>
              </a:extLst>
            </p:cNvPr>
            <p:cNvSpPr/>
            <p:nvPr/>
          </p:nvSpPr>
          <p:spPr>
            <a:xfrm>
              <a:off x="9609017" y="4757960"/>
              <a:ext cx="1872973" cy="829668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Emoji</a:t>
              </a:r>
            </a:p>
          </p:txBody>
        </p:sp>
        <p:pic>
          <p:nvPicPr>
            <p:cNvPr id="68" name="Picture 67" descr="A red heart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950ECCD9-6D4E-80CF-B9C5-EF372C030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959" y="4764249"/>
              <a:ext cx="819801" cy="819801"/>
            </a:xfrm>
            <a:prstGeom prst="rect">
              <a:avLst/>
            </a:prstGeom>
          </p:spPr>
        </p:pic>
      </p:grpSp>
      <p:sp>
        <p:nvSpPr>
          <p:cNvPr id="70" name="M value W/WM">
            <a:extLst>
              <a:ext uri="{FF2B5EF4-FFF2-40B4-BE49-F238E27FC236}">
                <a16:creationId xmlns:a16="http://schemas.microsoft.com/office/drawing/2014/main" id="{C9C6C2E3-56CC-1EDB-F0BC-A0B6ACB9E938}"/>
              </a:ext>
            </a:extLst>
          </p:cNvPr>
          <p:cNvSpPr/>
          <p:nvPr/>
        </p:nvSpPr>
        <p:spPr>
          <a:xfrm>
            <a:off x="5664200" y="1598380"/>
            <a:ext cx="1999394" cy="1993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1" name="M value W/E">
            <a:extLst>
              <a:ext uri="{FF2B5EF4-FFF2-40B4-BE49-F238E27FC236}">
                <a16:creationId xmlns:a16="http://schemas.microsoft.com/office/drawing/2014/main" id="{748289C3-4125-6DEA-B668-14FE29F8FAAD}"/>
              </a:ext>
            </a:extLst>
          </p:cNvPr>
          <p:cNvSpPr/>
          <p:nvPr/>
        </p:nvSpPr>
        <p:spPr>
          <a:xfrm>
            <a:off x="7844879" y="1598380"/>
            <a:ext cx="929109" cy="1993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2" name="M value E/*">
            <a:extLst>
              <a:ext uri="{FF2B5EF4-FFF2-40B4-BE49-F238E27FC236}">
                <a16:creationId xmlns:a16="http://schemas.microsoft.com/office/drawing/2014/main" id="{D837B394-3A63-9653-CA1A-D01A3729B9E4}"/>
              </a:ext>
            </a:extLst>
          </p:cNvPr>
          <p:cNvSpPr/>
          <p:nvPr/>
        </p:nvSpPr>
        <p:spPr>
          <a:xfrm>
            <a:off x="8882408" y="1600923"/>
            <a:ext cx="2845949" cy="1993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3" name="M value Polar baseline">
            <a:extLst>
              <a:ext uri="{FF2B5EF4-FFF2-40B4-BE49-F238E27FC236}">
                <a16:creationId xmlns:a16="http://schemas.microsoft.com/office/drawing/2014/main" id="{E10288D3-4062-8683-BB7A-99D9C1D49A29}"/>
              </a:ext>
            </a:extLst>
          </p:cNvPr>
          <p:cNvSpPr/>
          <p:nvPr/>
        </p:nvSpPr>
        <p:spPr>
          <a:xfrm>
            <a:off x="4428400" y="1594778"/>
            <a:ext cx="1032213" cy="19931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74" name="R P WM">
            <a:extLst>
              <a:ext uri="{FF2B5EF4-FFF2-40B4-BE49-F238E27FC236}">
                <a16:creationId xmlns:a16="http://schemas.microsoft.com/office/drawing/2014/main" id="{8E7D9595-9F4D-58B1-9E30-812DD9E77B4E}"/>
              </a:ext>
            </a:extLst>
          </p:cNvPr>
          <p:cNvGrpSpPr/>
          <p:nvPr/>
        </p:nvGrpSpPr>
        <p:grpSpPr>
          <a:xfrm>
            <a:off x="2192576" y="5315741"/>
            <a:ext cx="2395657" cy="853181"/>
            <a:chOff x="3530690" y="4734447"/>
            <a:chExt cx="2395657" cy="853181"/>
          </a:xfrm>
        </p:grpSpPr>
        <p:sp>
          <p:nvSpPr>
            <p:cNvPr id="75" name="Rounded Rectangle 8">
              <a:extLst>
                <a:ext uri="{FF2B5EF4-FFF2-40B4-BE49-F238E27FC236}">
                  <a16:creationId xmlns:a16="http://schemas.microsoft.com/office/drawing/2014/main" id="{F4E13EE2-B68F-90B0-5B3D-01F64A4AE3EE}"/>
                </a:ext>
              </a:extLst>
            </p:cNvPr>
            <p:cNvSpPr/>
            <p:nvPr/>
          </p:nvSpPr>
          <p:spPr>
            <a:xfrm>
              <a:off x="3846848" y="4734447"/>
              <a:ext cx="2079499" cy="853181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Words – Words/Mixed</a:t>
              </a:r>
            </a:p>
          </p:txBody>
        </p:sp>
        <p:pic>
          <p:nvPicPr>
            <p:cNvPr id="76" name="Picture 75" descr="Icon&#10;&#10;Description automatically generated">
              <a:extLst>
                <a:ext uri="{FF2B5EF4-FFF2-40B4-BE49-F238E27FC236}">
                  <a16:creationId xmlns:a16="http://schemas.microsoft.com/office/drawing/2014/main" id="{A59F566F-2A73-15BF-0B3A-C889ABB02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690" y="4749860"/>
              <a:ext cx="795179" cy="795179"/>
            </a:xfrm>
            <a:prstGeom prst="rect">
              <a:avLst/>
            </a:prstGeom>
          </p:spPr>
        </p:pic>
      </p:grpSp>
      <p:sp>
        <p:nvSpPr>
          <p:cNvPr id="77" name="L SELECTION">
            <a:extLst>
              <a:ext uri="{FF2B5EF4-FFF2-40B4-BE49-F238E27FC236}">
                <a16:creationId xmlns:a16="http://schemas.microsoft.com/office/drawing/2014/main" id="{FF18201C-2E24-42BA-DA1F-5A59EAAC1E71}"/>
              </a:ext>
            </a:extLst>
          </p:cNvPr>
          <p:cNvSpPr txBox="1"/>
          <p:nvPr/>
        </p:nvSpPr>
        <p:spPr>
          <a:xfrm>
            <a:off x="626307" y="4541403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00B050"/>
                </a:solidFill>
              </a:rPr>
              <a:t>Selection</a:t>
            </a:r>
            <a:endParaRPr lang="en-DE" sz="2400" b="1" dirty="0">
              <a:solidFill>
                <a:srgbClr val="00B050"/>
              </a:solidFill>
            </a:endParaRPr>
          </a:p>
        </p:txBody>
      </p:sp>
      <p:sp>
        <p:nvSpPr>
          <p:cNvPr id="78" name="L PREFERENCE">
            <a:extLst>
              <a:ext uri="{FF2B5EF4-FFF2-40B4-BE49-F238E27FC236}">
                <a16:creationId xmlns:a16="http://schemas.microsoft.com/office/drawing/2014/main" id="{9369946C-28B1-B397-7C87-304363977178}"/>
              </a:ext>
            </a:extLst>
          </p:cNvPr>
          <p:cNvSpPr txBox="1"/>
          <p:nvPr/>
        </p:nvSpPr>
        <p:spPr>
          <a:xfrm>
            <a:off x="619981" y="5469807"/>
            <a:ext cx="1564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0070C0"/>
                </a:solidFill>
              </a:rPr>
              <a:t>Preference</a:t>
            </a:r>
            <a:endParaRPr lang="en-DE" sz="2400" b="1" dirty="0">
              <a:solidFill>
                <a:srgbClr val="0070C0"/>
              </a:solidFill>
            </a:endParaRPr>
          </a:p>
        </p:txBody>
      </p:sp>
      <p:sp>
        <p:nvSpPr>
          <p:cNvPr id="79" name="M P W/*">
            <a:extLst>
              <a:ext uri="{FF2B5EF4-FFF2-40B4-BE49-F238E27FC236}">
                <a16:creationId xmlns:a16="http://schemas.microsoft.com/office/drawing/2014/main" id="{F55634B3-6E97-47D6-EDA6-FD8C176C1789}"/>
              </a:ext>
            </a:extLst>
          </p:cNvPr>
          <p:cNvSpPr/>
          <p:nvPr/>
        </p:nvSpPr>
        <p:spPr>
          <a:xfrm>
            <a:off x="5627469" y="3672121"/>
            <a:ext cx="3082555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1" name="M P E/*">
            <a:extLst>
              <a:ext uri="{FF2B5EF4-FFF2-40B4-BE49-F238E27FC236}">
                <a16:creationId xmlns:a16="http://schemas.microsoft.com/office/drawing/2014/main" id="{F89C6DD5-4F2F-BFB7-FC7A-8E3DBB887E34}"/>
              </a:ext>
            </a:extLst>
          </p:cNvPr>
          <p:cNvSpPr/>
          <p:nvPr/>
        </p:nvSpPr>
        <p:spPr>
          <a:xfrm>
            <a:off x="8879073" y="3677118"/>
            <a:ext cx="2901447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82" name="R P EW">
            <a:extLst>
              <a:ext uri="{FF2B5EF4-FFF2-40B4-BE49-F238E27FC236}">
                <a16:creationId xmlns:a16="http://schemas.microsoft.com/office/drawing/2014/main" id="{F0F4244C-E33B-C79C-0541-64CD8E0CB54E}"/>
              </a:ext>
            </a:extLst>
          </p:cNvPr>
          <p:cNvGrpSpPr/>
          <p:nvPr/>
        </p:nvGrpSpPr>
        <p:grpSpPr>
          <a:xfrm>
            <a:off x="4685231" y="5315741"/>
            <a:ext cx="2253965" cy="829668"/>
            <a:chOff x="6524613" y="4765453"/>
            <a:chExt cx="2253965" cy="829668"/>
          </a:xfrm>
        </p:grpSpPr>
        <p:sp>
          <p:nvSpPr>
            <p:cNvPr id="83" name="Rounded Rectangle 8">
              <a:extLst>
                <a:ext uri="{FF2B5EF4-FFF2-40B4-BE49-F238E27FC236}">
                  <a16:creationId xmlns:a16="http://schemas.microsoft.com/office/drawing/2014/main" id="{9A66BB1A-D165-2092-8D2B-566F512E9BA2}"/>
                </a:ext>
              </a:extLst>
            </p:cNvPr>
            <p:cNvSpPr/>
            <p:nvPr/>
          </p:nvSpPr>
          <p:spPr>
            <a:xfrm>
              <a:off x="6865867" y="4765453"/>
              <a:ext cx="1912711" cy="829668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Words – </a:t>
              </a:r>
            </a:p>
            <a:p>
              <a:pPr algn="ctr"/>
              <a:r>
                <a:rPr lang="en-GB" b="1" dirty="0"/>
                <a:t>Emoji</a:t>
              </a:r>
            </a:p>
          </p:txBody>
        </p:sp>
        <p:pic>
          <p:nvPicPr>
            <p:cNvPr id="84" name="Picture 83" descr="Icon&#10;&#10;Description automatically generated">
              <a:extLst>
                <a:ext uri="{FF2B5EF4-FFF2-40B4-BE49-F238E27FC236}">
                  <a16:creationId xmlns:a16="http://schemas.microsoft.com/office/drawing/2014/main" id="{CAF497EA-CA49-E1FA-0E35-4C81A524A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613" y="4779911"/>
              <a:ext cx="795179" cy="795179"/>
            </a:xfrm>
            <a:prstGeom prst="rect">
              <a:avLst/>
            </a:prstGeom>
          </p:spPr>
        </p:pic>
      </p:grpSp>
      <p:grpSp>
        <p:nvGrpSpPr>
          <p:cNvPr id="85" name="R P Emoji">
            <a:extLst>
              <a:ext uri="{FF2B5EF4-FFF2-40B4-BE49-F238E27FC236}">
                <a16:creationId xmlns:a16="http://schemas.microsoft.com/office/drawing/2014/main" id="{DABC2281-8C5E-08F9-E5FE-DAB3E8D89187}"/>
              </a:ext>
            </a:extLst>
          </p:cNvPr>
          <p:cNvGrpSpPr/>
          <p:nvPr/>
        </p:nvGrpSpPr>
        <p:grpSpPr>
          <a:xfrm>
            <a:off x="7049356" y="5318153"/>
            <a:ext cx="2212031" cy="829668"/>
            <a:chOff x="9269959" y="4757960"/>
            <a:chExt cx="2212031" cy="829668"/>
          </a:xfrm>
        </p:grpSpPr>
        <p:sp>
          <p:nvSpPr>
            <p:cNvPr id="86" name="Rounded Rectangle 8">
              <a:extLst>
                <a:ext uri="{FF2B5EF4-FFF2-40B4-BE49-F238E27FC236}">
                  <a16:creationId xmlns:a16="http://schemas.microsoft.com/office/drawing/2014/main" id="{275E0629-654D-8262-8B74-6A315933A622}"/>
                </a:ext>
              </a:extLst>
            </p:cNvPr>
            <p:cNvSpPr/>
            <p:nvPr/>
          </p:nvSpPr>
          <p:spPr>
            <a:xfrm>
              <a:off x="9609017" y="4757960"/>
              <a:ext cx="1872973" cy="829668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Emoji</a:t>
              </a:r>
            </a:p>
          </p:txBody>
        </p:sp>
        <p:pic>
          <p:nvPicPr>
            <p:cNvPr id="87" name="Picture 86" descr="A red heart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ACC94340-0A20-C3C6-F40E-DFE207D8F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959" y="4764249"/>
              <a:ext cx="819801" cy="819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347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"/>
                            </p:stCondLst>
                            <p:childTnLst>
                              <p:par>
                                <p:cTn id="1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5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50"/>
                            </p:stCondLst>
                            <p:childTnLst>
                              <p:par>
                                <p:cTn id="19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9" grpId="0" animBg="1"/>
      <p:bldP spid="43" grpId="0" animBg="1"/>
      <p:bldP spid="44" grpId="0" animBg="1"/>
      <p:bldP spid="27" grpId="0" animBg="1"/>
      <p:bldP spid="30" grpId="0" animBg="1"/>
      <p:bldP spid="30" grpId="1" animBg="1"/>
      <p:bldP spid="32" grpId="0" animBg="1"/>
      <p:bldP spid="32" grpId="1" animBg="1"/>
      <p:bldP spid="37" grpId="0" animBg="1"/>
      <p:bldP spid="38" grpId="0"/>
      <p:bldP spid="39" grpId="0"/>
      <p:bldP spid="48" grpId="0" animBg="1"/>
      <p:bldP spid="4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7" grpId="0"/>
      <p:bldP spid="78" grpId="0"/>
      <p:bldP spid="79" grpId="0" animBg="1"/>
      <p:bldP spid="79" grpId="1" animBg="1"/>
      <p:bldP spid="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7E32-D2B2-464A-9CD0-94790266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DE" u="sn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0A131-4B2E-4C55-992D-FDC4B998A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Interpreting Emoji with Emoji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70E4508-FF06-464D-A024-9521D81518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00183" y="1516999"/>
                <a:ext cx="6334030" cy="46645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b="1" dirty="0"/>
                  <a:t>Interpretable</a:t>
                </a:r>
                <a:r>
                  <a:rPr lang="en-GB" dirty="0"/>
                  <a:t> POLAR </a:t>
                </a:r>
                <a:r>
                  <a:rPr lang="en-GB" b="1" dirty="0"/>
                  <a:t>Embedding</a:t>
                </a:r>
              </a:p>
              <a:p>
                <a:pPr lvl="1"/>
                <a:r>
                  <a:rPr lang="en-GB" dirty="0"/>
                  <a:t>Leverage in-embedding </a:t>
                </a:r>
                <a:r>
                  <a:rPr lang="en-GB" b="1" dirty="0"/>
                  <a:t>Differentials</a:t>
                </a:r>
              </a:p>
              <a:p>
                <a:pPr lvl="1"/>
                <a:r>
                  <a:rPr lang="en-GB" dirty="0"/>
                  <a:t>Social Media Corpus</a:t>
                </a:r>
              </a:p>
              <a:p>
                <a:pPr lvl="1"/>
                <a:r>
                  <a:rPr lang="en-GB" dirty="0"/>
                  <a:t>Various Antonym Sources</a:t>
                </a:r>
              </a:p>
              <a:p>
                <a:r>
                  <a:rPr lang="en-GB" b="1" dirty="0"/>
                  <a:t>Crowdsourced </a:t>
                </a:r>
                <a:r>
                  <a:rPr lang="en-GB" dirty="0"/>
                  <a:t>Evaluation</a:t>
                </a:r>
              </a:p>
              <a:p>
                <a:pPr lvl="1"/>
                <a:r>
                  <a:rPr lang="en-GB" b="1" dirty="0"/>
                  <a:t>Selection</a:t>
                </a:r>
              </a:p>
              <a:p>
                <a:pPr lvl="1"/>
                <a:r>
                  <a:rPr lang="en-GB" b="1" dirty="0"/>
                  <a:t>Preference</a:t>
                </a:r>
              </a:p>
              <a:p>
                <a:r>
                  <a:rPr lang="en-GB" b="1" dirty="0"/>
                  <a:t>POLAR</a:t>
                </a:r>
                <a:r>
                  <a:rPr lang="de-DE" b="1" baseline="30000" dirty="0"/>
                  <a:t> </a:t>
                </a:r>
                <a14:m>
                  <m:oMath xmlns:m="http://schemas.openxmlformats.org/officeDocument/2006/math">
                    <m:r>
                      <a:rPr lang="de-DE" b="1" i="1" baseline="30000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GB" dirty="0"/>
                  <a:t> Interpretation </a:t>
                </a:r>
              </a:p>
              <a:p>
                <a:pPr marL="0" indent="0">
                  <a:buNone/>
                </a:pPr>
                <a:r>
                  <a:rPr lang="en-GB" b="1" dirty="0"/>
                  <a:t>   in line w/ Human Judgement</a:t>
                </a:r>
              </a:p>
              <a:p>
                <a:pPr lvl="1"/>
                <a:r>
                  <a:rPr lang="en-GB" i="1" dirty="0"/>
                  <a:t>Except </a:t>
                </a:r>
                <a:r>
                  <a:rPr lang="en-GB" dirty="0"/>
                  <a:t>Words w/ Emoji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70E4508-FF06-464D-A024-9521D8151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183" y="1516999"/>
                <a:ext cx="6334030" cy="4664552"/>
              </a:xfrm>
              <a:prstGeom prst="rect">
                <a:avLst/>
              </a:prstGeom>
              <a:blipFill>
                <a:blip r:embed="rId3"/>
                <a:stretch>
                  <a:fillRect l="-1732" t="-222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ED68B1FB-6A1E-202A-E77D-13B952243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878066"/>
              </p:ext>
            </p:extLst>
          </p:nvPr>
        </p:nvGraphicFramePr>
        <p:xfrm>
          <a:off x="706120" y="1690688"/>
          <a:ext cx="3874476" cy="371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1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F5F5D552-54A1-D265-8356-069B59448C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52" y="4482783"/>
            <a:ext cx="773264" cy="77326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F8E7D47-9802-3136-DE97-847FB0432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6" y="1903514"/>
            <a:ext cx="773264" cy="773264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AD6668F-3639-14F9-CF05-EC767B11A6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0" y="3136580"/>
            <a:ext cx="773264" cy="77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Interpreting Emoji with Emoji</a:t>
            </a:r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ctrTitle"/>
          </p:nvPr>
        </p:nvSpPr>
        <p:spPr>
          <a:xfrm>
            <a:off x="3652520" y="1122363"/>
            <a:ext cx="8255000" cy="2387600"/>
          </a:xfrm>
        </p:spPr>
        <p:txBody>
          <a:bodyPr/>
          <a:lstStyle/>
          <a:p>
            <a:r>
              <a:rPr lang="en-GB" dirty="0"/>
              <a:t>Check out the paper</a:t>
            </a:r>
            <a:br>
              <a:rPr lang="en-GB" dirty="0"/>
            </a:br>
            <a:r>
              <a:rPr lang="en-GB" dirty="0"/>
              <a:t>for more!</a:t>
            </a:r>
            <a:endParaRPr lang="en-US" dirty="0"/>
          </a:p>
        </p:txBody>
      </p:sp>
      <p:sp>
        <p:nvSpPr>
          <p:cNvPr id="7" name="Subtitle 5"/>
          <p:cNvSpPr>
            <a:spLocks noGrp="1"/>
          </p:cNvSpPr>
          <p:nvPr>
            <p:ph type="subTitle" idx="1"/>
          </p:nvPr>
        </p:nvSpPr>
        <p:spPr>
          <a:xfrm>
            <a:off x="3652520" y="3602038"/>
            <a:ext cx="8255000" cy="2225738"/>
          </a:xfrm>
        </p:spPr>
        <p:txBody>
          <a:bodyPr>
            <a:normAutofit/>
          </a:bodyPr>
          <a:lstStyle/>
          <a:p>
            <a:r>
              <a:rPr lang="en-DE" dirty="0"/>
              <a:t>... now it is time for </a:t>
            </a:r>
            <a:r>
              <a:rPr lang="de-DE" dirty="0"/>
              <a:t>discussions.</a:t>
            </a:r>
          </a:p>
        </p:txBody>
      </p:sp>
      <p:pic>
        <p:nvPicPr>
          <p:cNvPr id="8" name="Picture 2" descr="https://noto-website-2.storage.googleapis.com/emoji/emoji_u1f9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946" y="4436682"/>
            <a:ext cx="12954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F9DCB4-4078-4402-8A1A-A5303569FA99}"/>
              </a:ext>
            </a:extLst>
          </p:cNvPr>
          <p:cNvSpPr txBox="1"/>
          <p:nvPr/>
        </p:nvSpPr>
        <p:spPr>
          <a:xfrm>
            <a:off x="10291864" y="6356350"/>
            <a:ext cx="190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hlinkClick r:id="rId4"/>
              </a:rPr>
              <a:t>https://h.reelfs.de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075695-8024-44FD-B15B-FF3D636DE5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34" y="443668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05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CF95A6-E87F-F6F0-33AC-682F53F2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  <a:endParaRPr lang="en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F9848-BA93-D4D3-D125-6E6B22D2B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/>
              <a:t>[1] „</a:t>
            </a:r>
            <a:r>
              <a:rPr lang="en-GB" sz="1400" dirty="0"/>
              <a:t>Word-Emoji Embeddings from large scale Messaging Data reflect real-world Semantic Associations of Expressive Icons</a:t>
            </a:r>
            <a:r>
              <a:rPr lang="de-DE" sz="1400" dirty="0"/>
              <a:t>“, Reelfs et al., 2019, EMOJI</a:t>
            </a:r>
          </a:p>
          <a:p>
            <a:pPr marL="0" indent="0">
              <a:buNone/>
            </a:pPr>
            <a:r>
              <a:rPr lang="de-DE" sz="1400" dirty="0"/>
              <a:t>[2] „</a:t>
            </a:r>
            <a:r>
              <a:rPr lang="en-GB" sz="1400" dirty="0"/>
              <a:t>Distributed representations of words and phrases and their compositionality</a:t>
            </a:r>
            <a:r>
              <a:rPr lang="de-DE" sz="1400" dirty="0"/>
              <a:t>“, Mikolov et al., 2013, NeurIPS</a:t>
            </a:r>
          </a:p>
          <a:p>
            <a:pPr marL="0" indent="0">
              <a:buNone/>
            </a:pPr>
            <a:r>
              <a:rPr lang="de-DE" sz="1400" dirty="0"/>
              <a:t>[3] „</a:t>
            </a:r>
            <a:r>
              <a:rPr lang="en-GB" sz="1400" dirty="0"/>
              <a:t>Glove: Global vectors for word representation</a:t>
            </a:r>
            <a:r>
              <a:rPr lang="de-DE" sz="1400" dirty="0"/>
              <a:t>“, Pennington et al., 2014, EMNLP</a:t>
            </a:r>
          </a:p>
          <a:p>
            <a:pPr marL="0" indent="0">
              <a:buNone/>
            </a:pPr>
            <a:r>
              <a:rPr lang="de-DE" sz="1400" dirty="0"/>
              <a:t>[4] „Spine: Sparse interpretable neural embeddings “, Subrmanian et al, 2018, AAAI</a:t>
            </a:r>
          </a:p>
          <a:p>
            <a:pPr marL="0" indent="0">
              <a:buNone/>
            </a:pPr>
            <a:r>
              <a:rPr lang="de-DE" sz="1400" dirty="0"/>
              <a:t>[5] „</a:t>
            </a:r>
            <a:r>
              <a:rPr lang="en-GB" sz="1400" dirty="0"/>
              <a:t>Word2sense: sparse interpretable word embeddings</a:t>
            </a:r>
            <a:r>
              <a:rPr lang="de-DE" sz="1400" dirty="0"/>
              <a:t>“, Panigrahi et al, 2019, ACL</a:t>
            </a:r>
          </a:p>
          <a:p>
            <a:pPr marL="0" indent="0">
              <a:buNone/>
            </a:pPr>
            <a:r>
              <a:rPr lang="de-DE" sz="1400" dirty="0"/>
              <a:t>[6] „</a:t>
            </a:r>
            <a:r>
              <a:rPr lang="en-GB" sz="1400" dirty="0"/>
              <a:t>Semantic Structure and Interpretability of Word Embeddings </a:t>
            </a:r>
            <a:r>
              <a:rPr lang="de-DE" sz="1400" dirty="0"/>
              <a:t>“, Senel et al., 2018, </a:t>
            </a:r>
            <a:r>
              <a:rPr lang="en-GB" sz="1400" dirty="0"/>
              <a:t>IEEE/ACM Transactions on Audio, Speech, and Language Processing</a:t>
            </a:r>
            <a:endParaRPr lang="de-DE" sz="1400" dirty="0"/>
          </a:p>
          <a:p>
            <a:pPr marL="0" indent="0">
              <a:buNone/>
            </a:pPr>
            <a:r>
              <a:rPr lang="de-DE" sz="1400" dirty="0"/>
              <a:t>[7] „</a:t>
            </a:r>
            <a:r>
              <a:rPr lang="en-GB" sz="1400" dirty="0"/>
              <a:t>The POLAR Framework: Polar Opposites Enable Interpretability of Pre-Trained Word Embeddings </a:t>
            </a:r>
            <a:r>
              <a:rPr lang="de-DE" sz="1400" dirty="0"/>
              <a:t>“, Mathew et al., 2020, WWW</a:t>
            </a:r>
          </a:p>
          <a:p>
            <a:pPr marL="0" indent="0">
              <a:buNone/>
            </a:pPr>
            <a:r>
              <a:rPr lang="de-DE" sz="1400" dirty="0"/>
              <a:t>[8] „GermaNet – a lexical-semantic net for German “, Hamp et al., 1997, </a:t>
            </a:r>
            <a:r>
              <a:rPr lang="en-GB" sz="1400" dirty="0"/>
              <a:t>Automatic Information Extraction and Building of Lexical Semantic</a:t>
            </a:r>
          </a:p>
          <a:p>
            <a:pPr marL="0" indent="0">
              <a:buNone/>
            </a:pPr>
            <a:r>
              <a:rPr lang="en-GB" sz="1400" dirty="0"/>
              <a:t>Resources for NLP Applications</a:t>
            </a:r>
            <a:endParaRPr lang="de-DE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18859-08B8-9849-53AD-1E859E21D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Interpreting Emoji with Emoji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01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37695-B9E0-26F8-58EE-BA953B38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Emoji Antonyms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2A468-9195-8097-D598-49A08C877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Interpreting Emoji with Emoji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272127-4B4D-8819-B3AF-70BF52008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321" y="1829965"/>
            <a:ext cx="5517358" cy="37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14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7E32-D2B2-464A-9CD0-94790266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</a:t>
            </a:r>
            <a:endParaRPr lang="en-DE" u="sng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96DDB88-DD64-4762-9D4F-AB34D28AA1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632799"/>
              </p:ext>
            </p:extLst>
          </p:nvPr>
        </p:nvGraphicFramePr>
        <p:xfrm>
          <a:off x="4026353" y="1810385"/>
          <a:ext cx="4022494" cy="371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0A131-4B2E-4C55-992D-FDC4B998A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Interpreting Emoji with Emoji</a:t>
            </a:r>
            <a:endParaRPr lang="en-US" dirty="0"/>
          </a:p>
        </p:txBody>
      </p:sp>
      <p:pic>
        <p:nvPicPr>
          <p:cNvPr id="7" name="Picture 6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46CBA395-4CCF-4E53-81CB-A45269D294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85" y="4602480"/>
            <a:ext cx="773264" cy="77326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DB9008F-4CBB-44AE-BF87-2B28027922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99" y="2023211"/>
            <a:ext cx="773264" cy="773264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ADC9D2-BE66-404B-723A-F6AD3E091D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53" y="3256277"/>
            <a:ext cx="773264" cy="77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F7B1DC75-6603-46E3-8FFC-8A3CB3720BD5}"/>
              </a:ext>
            </a:extLst>
          </p:cNvPr>
          <p:cNvSpPr txBox="1">
            <a:spLocks/>
          </p:cNvSpPr>
          <p:nvPr/>
        </p:nvSpPr>
        <p:spPr>
          <a:xfrm>
            <a:off x="838200" y="3720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E" dirty="0"/>
              <a:t>Motivation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Interpreting Emoji with Emoji</a:t>
            </a:r>
            <a:endParaRPr lang="en-US" dirty="0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795A4487-CED8-C378-5253-C25A20A20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de-DE" b="1" dirty="0"/>
              <a:t>Word Embeddings </a:t>
            </a:r>
            <a:r>
              <a:rPr lang="de-DE" dirty="0"/>
              <a:t>make text machine-understandable</a:t>
            </a:r>
          </a:p>
          <a:p>
            <a:r>
              <a:rPr lang="de-DE" dirty="0"/>
              <a:t>Usually trained on </a:t>
            </a:r>
            <a:r>
              <a:rPr lang="de-DE" b="1" i="1" dirty="0"/>
              <a:t>word co-occurrence</a:t>
            </a:r>
          </a:p>
          <a:p>
            <a:pPr lvl="1"/>
            <a:r>
              <a:rPr lang="de-DE" dirty="0"/>
              <a:t>Excludes wider Contexts – classical Word Embeddings</a:t>
            </a:r>
          </a:p>
          <a:p>
            <a:r>
              <a:rPr lang="de-DE" dirty="0"/>
              <a:t>Used within a plethora of </a:t>
            </a:r>
            <a:r>
              <a:rPr lang="de-DE" b="1" dirty="0"/>
              <a:t>downstream tasks</a:t>
            </a:r>
          </a:p>
          <a:p>
            <a:r>
              <a:rPr lang="de-DE" dirty="0"/>
              <a:t>Desire/Need for </a:t>
            </a:r>
            <a:r>
              <a:rPr lang="de-DE" b="1" dirty="0"/>
              <a:t>X-AI</a:t>
            </a:r>
          </a:p>
          <a:p>
            <a:endParaRPr lang="de-DE" dirty="0"/>
          </a:p>
          <a:p>
            <a:r>
              <a:rPr lang="de-DE" dirty="0"/>
              <a:t>How to make Embeddings interpretable?</a:t>
            </a:r>
          </a:p>
          <a:p>
            <a:r>
              <a:rPr lang="de-DE" b="1" dirty="0"/>
              <a:t>How well does it work? </a:t>
            </a:r>
            <a:r>
              <a:rPr lang="de-DE" dirty="0"/>
              <a:t>(wrt human judgement)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6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0F3314-38E9-306F-2861-01B81727F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670" y="136525"/>
            <a:ext cx="9491330" cy="6007464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F7B1DC75-6603-46E3-8FFC-8A3CB3720BD5}"/>
              </a:ext>
            </a:extLst>
          </p:cNvPr>
          <p:cNvSpPr txBox="1">
            <a:spLocks/>
          </p:cNvSpPr>
          <p:nvPr/>
        </p:nvSpPr>
        <p:spPr>
          <a:xfrm>
            <a:off x="838200" y="3720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Interpreting Emoji with Emoji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4C7C86-2F72-741F-BE71-AA430F4B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81" y="365125"/>
            <a:ext cx="10515600" cy="1325563"/>
          </a:xfrm>
        </p:spPr>
        <p:txBody>
          <a:bodyPr/>
          <a:lstStyle/>
          <a:p>
            <a:r>
              <a:rPr lang="de-DE" dirty="0"/>
              <a:t>Word-Emoji </a:t>
            </a:r>
            <a:br>
              <a:rPr lang="de-DE" dirty="0"/>
            </a:br>
            <a:r>
              <a:rPr lang="de-DE" dirty="0"/>
              <a:t>Embedding</a:t>
            </a:r>
            <a:endParaRPr lang="en-D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FB7302A-9F92-8FD1-8E6B-1D392F803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61" y="1927302"/>
            <a:ext cx="2387009" cy="4122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Captures semantics well [1]</a:t>
            </a:r>
            <a:endParaRPr lang="en-DE" dirty="0"/>
          </a:p>
        </p:txBody>
      </p:sp>
      <p:sp>
        <p:nvSpPr>
          <p:cNvPr id="12" name="Emotions">
            <a:extLst>
              <a:ext uri="{FF2B5EF4-FFF2-40B4-BE49-F238E27FC236}">
                <a16:creationId xmlns:a16="http://schemas.microsoft.com/office/drawing/2014/main" id="{82CDB3CD-7665-B4E1-5C16-7FA07817E599}"/>
              </a:ext>
            </a:extLst>
          </p:cNvPr>
          <p:cNvSpPr/>
          <p:nvPr/>
        </p:nvSpPr>
        <p:spPr>
          <a:xfrm>
            <a:off x="3306373" y="2078441"/>
            <a:ext cx="1471518" cy="13044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4" name="Edibles">
            <a:extLst>
              <a:ext uri="{FF2B5EF4-FFF2-40B4-BE49-F238E27FC236}">
                <a16:creationId xmlns:a16="http://schemas.microsoft.com/office/drawing/2014/main" id="{F5F44D3D-7E56-8D5A-9BEA-C5AEEF990090}"/>
              </a:ext>
            </a:extLst>
          </p:cNvPr>
          <p:cNvSpPr/>
          <p:nvPr/>
        </p:nvSpPr>
        <p:spPr>
          <a:xfrm>
            <a:off x="3149936" y="692673"/>
            <a:ext cx="1471518" cy="13044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5" name="Fun with Flags">
            <a:extLst>
              <a:ext uri="{FF2B5EF4-FFF2-40B4-BE49-F238E27FC236}">
                <a16:creationId xmlns:a16="http://schemas.microsoft.com/office/drawing/2014/main" id="{FAEB4B39-AF94-575F-4412-5375FD8C3081}"/>
              </a:ext>
            </a:extLst>
          </p:cNvPr>
          <p:cNvSpPr/>
          <p:nvPr/>
        </p:nvSpPr>
        <p:spPr>
          <a:xfrm>
            <a:off x="9084484" y="1755952"/>
            <a:ext cx="2965276" cy="22267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6" name="Animals">
            <a:extLst>
              <a:ext uri="{FF2B5EF4-FFF2-40B4-BE49-F238E27FC236}">
                <a16:creationId xmlns:a16="http://schemas.microsoft.com/office/drawing/2014/main" id="{943F22D6-FAB5-F52F-3195-5496C0258A2C}"/>
              </a:ext>
            </a:extLst>
          </p:cNvPr>
          <p:cNvSpPr/>
          <p:nvPr/>
        </p:nvSpPr>
        <p:spPr>
          <a:xfrm>
            <a:off x="3149936" y="3595241"/>
            <a:ext cx="1937743" cy="13044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7" name="Sports">
            <a:extLst>
              <a:ext uri="{FF2B5EF4-FFF2-40B4-BE49-F238E27FC236}">
                <a16:creationId xmlns:a16="http://schemas.microsoft.com/office/drawing/2014/main" id="{6DAF7A2A-5D2F-6297-948F-86707CF7BCBA}"/>
              </a:ext>
            </a:extLst>
          </p:cNvPr>
          <p:cNvSpPr/>
          <p:nvPr/>
        </p:nvSpPr>
        <p:spPr>
          <a:xfrm>
            <a:off x="6854768" y="3429000"/>
            <a:ext cx="1937743" cy="13044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79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3FF82-298D-63EE-ED9A-CB0699D3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Related Work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B7049-4792-69AB-582B-474044C4E9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Classical Word Embeddings: W2V [2], GloVe [3]</a:t>
                </a:r>
              </a:p>
              <a:p>
                <a:r>
                  <a:rPr lang="de-DE" dirty="0"/>
                  <a:t>Contextual Embeddings: SPINE [4]</a:t>
                </a:r>
              </a:p>
              <a:p>
                <a:r>
                  <a:rPr lang="de-DE" dirty="0"/>
                  <a:t>Sparse Embeddings: Word2Sense [5]</a:t>
                </a:r>
              </a:p>
              <a:p>
                <a:endParaRPr lang="de-DE" dirty="0"/>
              </a:p>
              <a:p>
                <a:r>
                  <a:rPr lang="de-DE" dirty="0"/>
                  <a:t>Semantic Decomposition: SEMCAT [6]</a:t>
                </a:r>
              </a:p>
              <a:p>
                <a:r>
                  <a:rPr lang="de-DE" dirty="0"/>
                  <a:t>Similarly, but based upon </a:t>
                </a:r>
                <a:r>
                  <a:rPr lang="de-DE" b="1" dirty="0"/>
                  <a:t>Semantic Differentials</a:t>
                </a:r>
                <a:r>
                  <a:rPr lang="de-DE" dirty="0"/>
                  <a:t>: POLAR [7]</a:t>
                </a:r>
              </a:p>
              <a:p>
                <a:pPr lvl="1"/>
                <a:r>
                  <a:rPr lang="de-DE" dirty="0"/>
                  <a:t>Love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</m:oMath>
                </a14:m>
                <a:r>
                  <a:rPr lang="de-DE" dirty="0"/>
                  <a:t> Hate</a:t>
                </a:r>
              </a:p>
              <a:p>
                <a:pPr lvl="1"/>
                <a:r>
                  <a:rPr lang="de-DE" dirty="0"/>
                  <a:t>Dog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</m:oMath>
                </a14:m>
                <a:r>
                  <a:rPr lang="de-DE" dirty="0"/>
                  <a:t> Cat</a:t>
                </a:r>
              </a:p>
              <a:p>
                <a:pPr lvl="1"/>
                <a:r>
                  <a:rPr lang="de-DE" dirty="0"/>
                  <a:t>      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</m:oMath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B7049-4792-69AB-582B-474044C4E9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A6E1D-50F0-73EF-E59B-61D6D35D7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Interpreting Emoji with Emoji</a:t>
            </a:r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516210B-D55C-A6C6-A667-7946C5346A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28" y="5606876"/>
            <a:ext cx="370392" cy="370392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442D9B5-7DAD-4637-B93C-83342895DE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56" y="5623449"/>
            <a:ext cx="370392" cy="37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4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03889A-5A02-71AB-E5AB-574ADCD80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328" y="1870075"/>
            <a:ext cx="2927472" cy="3253631"/>
          </a:xfrm>
          <a:prstGeom prst="rect">
            <a:avLst/>
          </a:prstGeom>
        </p:spPr>
      </p:pic>
      <p:sp>
        <p:nvSpPr>
          <p:cNvPr id="11" name="Mask values">
            <a:extLst>
              <a:ext uri="{FF2B5EF4-FFF2-40B4-BE49-F238E27FC236}">
                <a16:creationId xmlns:a16="http://schemas.microsoft.com/office/drawing/2014/main" id="{0313EFE9-9E0B-EEA6-9AEF-32CDF8232FA4}"/>
              </a:ext>
            </a:extLst>
          </p:cNvPr>
          <p:cNvSpPr/>
          <p:nvPr/>
        </p:nvSpPr>
        <p:spPr>
          <a:xfrm>
            <a:off x="8890000" y="2875915"/>
            <a:ext cx="2001520" cy="234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Mask All but scale">
            <a:extLst>
              <a:ext uri="{FF2B5EF4-FFF2-40B4-BE49-F238E27FC236}">
                <a16:creationId xmlns:a16="http://schemas.microsoft.com/office/drawing/2014/main" id="{15F390D0-390B-701B-ED7E-D15128E21689}"/>
              </a:ext>
            </a:extLst>
          </p:cNvPr>
          <p:cNvSpPr/>
          <p:nvPr/>
        </p:nvSpPr>
        <p:spPr>
          <a:xfrm>
            <a:off x="8275320" y="2875915"/>
            <a:ext cx="3195320" cy="234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Mask All">
            <a:extLst>
              <a:ext uri="{FF2B5EF4-FFF2-40B4-BE49-F238E27FC236}">
                <a16:creationId xmlns:a16="http://schemas.microsoft.com/office/drawing/2014/main" id="{288F6254-EF14-3075-E321-495FA1D19CC2}"/>
              </a:ext>
            </a:extLst>
          </p:cNvPr>
          <p:cNvSpPr/>
          <p:nvPr/>
        </p:nvSpPr>
        <p:spPr>
          <a:xfrm>
            <a:off x="8265160" y="2326640"/>
            <a:ext cx="3195320" cy="302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0E1B9-228D-F518-53C5-0C651890F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Goal &amp; Approach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2E83E-E27C-F379-2A40-169B58BD9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93688" cy="435133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Create </a:t>
            </a:r>
            <a:r>
              <a:rPr lang="de-DE" b="1" dirty="0"/>
              <a:t>Interpretable</a:t>
            </a:r>
            <a:r>
              <a:rPr lang="de-DE" dirty="0"/>
              <a:t> POLAR </a:t>
            </a:r>
            <a:r>
              <a:rPr lang="de-DE" b="1" dirty="0"/>
              <a:t>Embedding</a:t>
            </a:r>
          </a:p>
          <a:p>
            <a:r>
              <a:rPr lang="de-DE" dirty="0"/>
              <a:t>Evaluate Algorithm Interpretability wrt </a:t>
            </a:r>
            <a:r>
              <a:rPr lang="de-DE" b="1" dirty="0"/>
              <a:t>Human Judgement</a:t>
            </a:r>
          </a:p>
          <a:p>
            <a:r>
              <a:rPr lang="de-DE" dirty="0"/>
              <a:t>Specifically </a:t>
            </a:r>
            <a:r>
              <a:rPr lang="de-DE" b="1" dirty="0"/>
              <a:t>focus</a:t>
            </a:r>
            <a:r>
              <a:rPr lang="de-DE" dirty="0"/>
              <a:t> on </a:t>
            </a:r>
            <a:r>
              <a:rPr lang="de-DE" b="1" dirty="0"/>
              <a:t>Emoji</a:t>
            </a:r>
          </a:p>
          <a:p>
            <a:pPr lvl="1"/>
            <a:r>
              <a:rPr lang="de-DE" dirty="0"/>
              <a:t>Easy to grasp</a:t>
            </a:r>
          </a:p>
          <a:p>
            <a:pPr lvl="1"/>
            <a:r>
              <a:rPr lang="de-DE" dirty="0"/>
              <a:t>Rich in Expressiveness </a:t>
            </a:r>
            <a:r>
              <a:rPr lang="de-DE" i="1" dirty="0"/>
              <a:t>beyond Words</a:t>
            </a:r>
          </a:p>
          <a:p>
            <a:endParaRPr lang="de-DE" dirty="0"/>
          </a:p>
          <a:p>
            <a:r>
              <a:rPr lang="de-DE" dirty="0"/>
              <a:t>Provides basis for embedding comparisons</a:t>
            </a:r>
          </a:p>
          <a:p>
            <a:r>
              <a:rPr lang="de-DE" dirty="0"/>
              <a:t>Might enable cross-platform emoji usage disambiguation</a:t>
            </a:r>
          </a:p>
          <a:p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15D5C-8C78-8CAB-3758-0D8A3F6B6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Interpreting Emoji with Emoji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R1 object">
            <a:extLst>
              <a:ext uri="{FF2B5EF4-FFF2-40B4-BE49-F238E27FC236}">
                <a16:creationId xmlns:a16="http://schemas.microsoft.com/office/drawing/2014/main" id="{C286BC44-04A2-9138-F810-F5EE5143BFC5}"/>
              </a:ext>
            </a:extLst>
          </p:cNvPr>
          <p:cNvGrpSpPr/>
          <p:nvPr/>
        </p:nvGrpSpPr>
        <p:grpSpPr>
          <a:xfrm>
            <a:off x="10452734" y="2329707"/>
            <a:ext cx="353951" cy="608405"/>
            <a:chOff x="10452734" y="2329707"/>
            <a:chExt cx="353951" cy="608405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1F499A6-2AD6-7D0C-B418-3BC3206067AF}"/>
                </a:ext>
              </a:extLst>
            </p:cNvPr>
            <p:cNvCxnSpPr>
              <a:cxnSpLocks/>
            </p:cNvCxnSpPr>
            <p:nvPr/>
          </p:nvCxnSpPr>
          <p:spPr>
            <a:xfrm>
              <a:off x="10629710" y="2329707"/>
              <a:ext cx="0" cy="250288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Picture 81" descr="A picture containing text, accessory, clipart&#10;&#10;Description automatically generated">
              <a:extLst>
                <a:ext uri="{FF2B5EF4-FFF2-40B4-BE49-F238E27FC236}">
                  <a16:creationId xmlns:a16="http://schemas.microsoft.com/office/drawing/2014/main" id="{72C035D1-C54F-FB78-4740-93E3EEDE3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734" y="2584257"/>
              <a:ext cx="353951" cy="353855"/>
            </a:xfrm>
            <a:prstGeom prst="rect">
              <a:avLst/>
            </a:prstGeom>
          </p:spPr>
        </p:pic>
      </p:grpSp>
      <p:cxnSp>
        <p:nvCxnSpPr>
          <p:cNvPr id="101" name="R 1 arrow">
            <a:extLst>
              <a:ext uri="{FF2B5EF4-FFF2-40B4-BE49-F238E27FC236}">
                <a16:creationId xmlns:a16="http://schemas.microsoft.com/office/drawing/2014/main" id="{2B22B599-1410-6F28-86DB-4E50AF18EE8D}"/>
              </a:ext>
            </a:extLst>
          </p:cNvPr>
          <p:cNvCxnSpPr>
            <a:cxnSpLocks/>
          </p:cNvCxnSpPr>
          <p:nvPr/>
        </p:nvCxnSpPr>
        <p:spPr>
          <a:xfrm>
            <a:off x="10163211" y="2314739"/>
            <a:ext cx="466498" cy="0"/>
          </a:xfrm>
          <a:prstGeom prst="straightConnector1">
            <a:avLst/>
          </a:prstGeom>
          <a:ln w="127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R 1 scale">
            <a:extLst>
              <a:ext uri="{FF2B5EF4-FFF2-40B4-BE49-F238E27FC236}">
                <a16:creationId xmlns:a16="http://schemas.microsoft.com/office/drawing/2014/main" id="{724460A9-40CB-C5A8-CEFB-FE9389B73919}"/>
              </a:ext>
            </a:extLst>
          </p:cNvPr>
          <p:cNvGrpSpPr/>
          <p:nvPr/>
        </p:nvGrpSpPr>
        <p:grpSpPr>
          <a:xfrm>
            <a:off x="9159198" y="2325777"/>
            <a:ext cx="2052530" cy="435408"/>
            <a:chOff x="9159198" y="2325777"/>
            <a:chExt cx="2052530" cy="43540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84D65AD-818A-0BF1-E496-39AFBA83CBF5}"/>
                </a:ext>
              </a:extLst>
            </p:cNvPr>
            <p:cNvGrpSpPr/>
            <p:nvPr/>
          </p:nvGrpSpPr>
          <p:grpSpPr>
            <a:xfrm>
              <a:off x="9451623" y="2352595"/>
              <a:ext cx="1408430" cy="408590"/>
              <a:chOff x="4432300" y="2797232"/>
              <a:chExt cx="1408430" cy="408590"/>
            </a:xfrm>
          </p:grpSpPr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1683A3D3-8F08-8179-BD94-CEF5836813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32300" y="2878926"/>
                <a:ext cx="140843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B03F2BA-3C4E-1D41-B981-DCE21993C2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2618" y="2797232"/>
                <a:ext cx="0" cy="20107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027E233-448E-EA46-BEAF-A19D75725AC2}"/>
                  </a:ext>
                </a:extLst>
              </p:cNvPr>
              <p:cNvSpPr txBox="1"/>
              <p:nvPr/>
            </p:nvSpPr>
            <p:spPr>
              <a:xfrm>
                <a:off x="5011011" y="2928823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srgbClr val="FF0000"/>
                    </a:solidFill>
                  </a:rPr>
                  <a:t>0</a:t>
                </a:r>
                <a:endParaRPr lang="en-DE" sz="12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7" name="Picture 86" descr="Icon&#10;&#10;Description automatically generated">
              <a:extLst>
                <a:ext uri="{FF2B5EF4-FFF2-40B4-BE49-F238E27FC236}">
                  <a16:creationId xmlns:a16="http://schemas.microsoft.com/office/drawing/2014/main" id="{B0EF000B-EE5F-6445-3317-276AC77C8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836" y="2328360"/>
              <a:ext cx="227892" cy="227892"/>
            </a:xfrm>
            <a:prstGeom prst="rect">
              <a:avLst/>
            </a:prstGeom>
          </p:spPr>
        </p:pic>
        <p:pic>
          <p:nvPicPr>
            <p:cNvPr id="88" name="Picture 8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FACA8F6-F242-1079-56E4-BF8CB0FAE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9198" y="2325777"/>
              <a:ext cx="227892" cy="22789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457756-80B7-49C2-8C93-89A56587D7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POLAR</a:t>
                </a:r>
                <a:r>
                  <a:rPr lang="de-DE" baseline="30000" dirty="0"/>
                  <a:t> </a:t>
                </a:r>
                <a14:m>
                  <m:oMath xmlns:m="http://schemas.openxmlformats.org/officeDocument/2006/math">
                    <m:r>
                      <a:rPr lang="de-DE" i="1" baseline="3000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DE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457756-80B7-49C2-8C93-89A56587D7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F8D56-96E7-CEA9-19F0-09250C1AA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Interpreting Emoji with Emoji</a:t>
            </a:r>
            <a:endParaRPr lang="en-US" dirty="0"/>
          </a:p>
        </p:txBody>
      </p:sp>
      <p:grpSp>
        <p:nvGrpSpPr>
          <p:cNvPr id="7" name="L coords">
            <a:extLst>
              <a:ext uri="{FF2B5EF4-FFF2-40B4-BE49-F238E27FC236}">
                <a16:creationId xmlns:a16="http://schemas.microsoft.com/office/drawing/2014/main" id="{9A23948B-C994-63E0-4DC6-D7CBC2E09E64}"/>
              </a:ext>
            </a:extLst>
          </p:cNvPr>
          <p:cNvGrpSpPr/>
          <p:nvPr/>
        </p:nvGrpSpPr>
        <p:grpSpPr>
          <a:xfrm>
            <a:off x="1208149" y="2204647"/>
            <a:ext cx="2247016" cy="2290806"/>
            <a:chOff x="2146899" y="1957070"/>
            <a:chExt cx="2247016" cy="229080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8C83C2A-DE78-EF34-B552-8E0308BA50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4210" y="1957070"/>
              <a:ext cx="0" cy="16059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3877367-3D40-400F-7077-50410786581C}"/>
                </a:ext>
              </a:extLst>
            </p:cNvPr>
            <p:cNvCxnSpPr>
              <a:cxnSpLocks/>
            </p:cNvCxnSpPr>
            <p:nvPr/>
          </p:nvCxnSpPr>
          <p:spPr>
            <a:xfrm>
              <a:off x="2944210" y="3563007"/>
              <a:ext cx="14497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D208A03-6BD9-FBDC-CEF6-1B34B493A3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6899" y="3563007"/>
              <a:ext cx="797311" cy="6848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L E3a">
            <a:extLst>
              <a:ext uri="{FF2B5EF4-FFF2-40B4-BE49-F238E27FC236}">
                <a16:creationId xmlns:a16="http://schemas.microsoft.com/office/drawing/2014/main" id="{1B37A034-C1F1-A043-BB3A-B891E14D5DB2}"/>
              </a:ext>
            </a:extLst>
          </p:cNvPr>
          <p:cNvGrpSpPr/>
          <p:nvPr/>
        </p:nvGrpSpPr>
        <p:grpSpPr>
          <a:xfrm>
            <a:off x="1382116" y="2063550"/>
            <a:ext cx="623343" cy="1747034"/>
            <a:chOff x="2015656" y="2063550"/>
            <a:chExt cx="623343" cy="174703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D456F9E-EC8B-E738-FC36-4FE41DA690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41439" y="2417407"/>
              <a:ext cx="297560" cy="1393177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FF0971B-2DA7-BD8E-3272-29FEDB192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656" y="2063550"/>
              <a:ext cx="353855" cy="353855"/>
            </a:xfrm>
            <a:prstGeom prst="rect">
              <a:avLst/>
            </a:prstGeom>
          </p:spPr>
        </p:pic>
      </p:grpSp>
      <p:grpSp>
        <p:nvGrpSpPr>
          <p:cNvPr id="162" name="L E3b">
            <a:extLst>
              <a:ext uri="{FF2B5EF4-FFF2-40B4-BE49-F238E27FC236}">
                <a16:creationId xmlns:a16="http://schemas.microsoft.com/office/drawing/2014/main" id="{A897A1D8-E1F4-D98B-F3FB-4BDC84CDEBF4}"/>
              </a:ext>
            </a:extLst>
          </p:cNvPr>
          <p:cNvGrpSpPr/>
          <p:nvPr/>
        </p:nvGrpSpPr>
        <p:grpSpPr>
          <a:xfrm>
            <a:off x="466482" y="3354749"/>
            <a:ext cx="1532249" cy="448869"/>
            <a:chOff x="1100022" y="3354749"/>
            <a:chExt cx="1532249" cy="448869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96B5AD0-69E7-B48F-4E16-90BDD358D6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95769" y="3573362"/>
              <a:ext cx="1136502" cy="230256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A yellow smiley face&#10;&#10;Description automatically generated with low confidence">
              <a:extLst>
                <a:ext uri="{FF2B5EF4-FFF2-40B4-BE49-F238E27FC236}">
                  <a16:creationId xmlns:a16="http://schemas.microsoft.com/office/drawing/2014/main" id="{4511810E-BF3C-C9CB-A8ED-0B807A2A9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022" y="3354749"/>
              <a:ext cx="353855" cy="353855"/>
            </a:xfrm>
            <a:prstGeom prst="rect">
              <a:avLst/>
            </a:prstGeom>
          </p:spPr>
        </p:pic>
      </p:grpSp>
      <p:grpSp>
        <p:nvGrpSpPr>
          <p:cNvPr id="164" name="L E2a">
            <a:extLst>
              <a:ext uri="{FF2B5EF4-FFF2-40B4-BE49-F238E27FC236}">
                <a16:creationId xmlns:a16="http://schemas.microsoft.com/office/drawing/2014/main" id="{DB58EC6B-341F-668E-8EE6-A4CEC9620A1E}"/>
              </a:ext>
            </a:extLst>
          </p:cNvPr>
          <p:cNvGrpSpPr/>
          <p:nvPr/>
        </p:nvGrpSpPr>
        <p:grpSpPr>
          <a:xfrm>
            <a:off x="2005456" y="3810582"/>
            <a:ext cx="529629" cy="723971"/>
            <a:chOff x="2638996" y="3810582"/>
            <a:chExt cx="529629" cy="72397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4DE4CD9-80E9-45C8-CF11-D4949BB2A388}"/>
                </a:ext>
              </a:extLst>
            </p:cNvPr>
            <p:cNvCxnSpPr>
              <a:cxnSpLocks/>
            </p:cNvCxnSpPr>
            <p:nvPr/>
          </p:nvCxnSpPr>
          <p:spPr>
            <a:xfrm>
              <a:off x="2638996" y="3810582"/>
              <a:ext cx="67451" cy="578992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A0E0B260-3B70-A726-8897-6DD8AF780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770" y="4180698"/>
              <a:ext cx="353855" cy="353855"/>
            </a:xfrm>
            <a:prstGeom prst="rect">
              <a:avLst/>
            </a:prstGeom>
          </p:spPr>
        </p:pic>
      </p:grpSp>
      <p:grpSp>
        <p:nvGrpSpPr>
          <p:cNvPr id="163" name="L E2b">
            <a:extLst>
              <a:ext uri="{FF2B5EF4-FFF2-40B4-BE49-F238E27FC236}">
                <a16:creationId xmlns:a16="http://schemas.microsoft.com/office/drawing/2014/main" id="{D0F18826-9866-6CBC-EA70-C78120869931}"/>
              </a:ext>
            </a:extLst>
          </p:cNvPr>
          <p:cNvGrpSpPr/>
          <p:nvPr/>
        </p:nvGrpSpPr>
        <p:grpSpPr>
          <a:xfrm>
            <a:off x="816703" y="3786388"/>
            <a:ext cx="1188753" cy="353855"/>
            <a:chOff x="1450243" y="3786388"/>
            <a:chExt cx="1188753" cy="35385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2D37051-4AB4-19A2-E61B-945DD5B67F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1018" y="3810583"/>
              <a:ext cx="807978" cy="147146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0B6939D-3AEE-C72A-E16E-C5DBA2B3E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243" y="3786388"/>
              <a:ext cx="353855" cy="353855"/>
            </a:xfrm>
            <a:prstGeom prst="rect">
              <a:avLst/>
            </a:prstGeom>
          </p:spPr>
        </p:pic>
      </p:grpSp>
      <p:grpSp>
        <p:nvGrpSpPr>
          <p:cNvPr id="185" name="L D3">
            <a:extLst>
              <a:ext uri="{FF2B5EF4-FFF2-40B4-BE49-F238E27FC236}">
                <a16:creationId xmlns:a16="http://schemas.microsoft.com/office/drawing/2014/main" id="{9DFD3C39-EF75-58AA-2676-CC2FDB990FED}"/>
              </a:ext>
            </a:extLst>
          </p:cNvPr>
          <p:cNvGrpSpPr/>
          <p:nvPr/>
        </p:nvGrpSpPr>
        <p:grpSpPr>
          <a:xfrm>
            <a:off x="651856" y="2417406"/>
            <a:ext cx="1055893" cy="1155955"/>
            <a:chOff x="1285396" y="2417406"/>
            <a:chExt cx="1055893" cy="115595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C1C4144-D12D-34B9-EE96-E47A1277BA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3367" y="2417406"/>
              <a:ext cx="837922" cy="1155955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lg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2DA8D6A-5666-D825-DC81-6D7EB16E069F}"/>
                </a:ext>
              </a:extLst>
            </p:cNvPr>
            <p:cNvGrpSpPr/>
            <p:nvPr/>
          </p:nvGrpSpPr>
          <p:grpSpPr>
            <a:xfrm>
              <a:off x="1285396" y="2695462"/>
              <a:ext cx="748923" cy="307777"/>
              <a:chOff x="2795862" y="2679800"/>
              <a:chExt cx="748923" cy="3077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187C24C-0E52-103B-45E0-F48ACA413CAB}"/>
                  </a:ext>
                </a:extLst>
              </p:cNvPr>
              <p:cNvSpPr txBox="1"/>
              <p:nvPr/>
            </p:nvSpPr>
            <p:spPr>
              <a:xfrm>
                <a:off x="2795862" y="2679800"/>
                <a:ext cx="7489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</a:rPr>
                  <a:t>(     -     )</a:t>
                </a:r>
                <a:endParaRPr lang="en-DE" sz="14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25" name="Picture 24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DB5B06A1-FC90-68A1-7411-690CCEAAE2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5023" y="2759490"/>
                <a:ext cx="179082" cy="179082"/>
              </a:xfrm>
              <a:prstGeom prst="rect">
                <a:avLst/>
              </a:prstGeom>
            </p:spPr>
          </p:pic>
          <p:pic>
            <p:nvPicPr>
              <p:cNvPr id="26" name="Picture 25" descr="A yellow smiley face&#10;&#10;Description automatically generated with low confidence">
                <a:extLst>
                  <a:ext uri="{FF2B5EF4-FFF2-40B4-BE49-F238E27FC236}">
                    <a16:creationId xmlns:a16="http://schemas.microsoft.com/office/drawing/2014/main" id="{14BDABDE-6351-7FDB-3773-08D7A0E08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9930" y="2759490"/>
                <a:ext cx="179082" cy="179082"/>
              </a:xfrm>
              <a:prstGeom prst="rect">
                <a:avLst/>
              </a:prstGeom>
            </p:spPr>
          </p:pic>
        </p:grpSp>
      </p:grpSp>
      <p:grpSp>
        <p:nvGrpSpPr>
          <p:cNvPr id="186" name="L D2">
            <a:extLst>
              <a:ext uri="{FF2B5EF4-FFF2-40B4-BE49-F238E27FC236}">
                <a16:creationId xmlns:a16="http://schemas.microsoft.com/office/drawing/2014/main" id="{1D12635F-7976-B3EA-2B60-2DB475AE4209}"/>
              </a:ext>
            </a:extLst>
          </p:cNvPr>
          <p:cNvGrpSpPr/>
          <p:nvPr/>
        </p:nvGrpSpPr>
        <p:grpSpPr>
          <a:xfrm>
            <a:off x="1208299" y="3963779"/>
            <a:ext cx="875400" cy="586211"/>
            <a:chOff x="1841839" y="3963779"/>
            <a:chExt cx="875400" cy="586211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C8673E0-57F7-3826-E03A-87E284209CC4}"/>
                </a:ext>
              </a:extLst>
            </p:cNvPr>
            <p:cNvCxnSpPr>
              <a:cxnSpLocks/>
            </p:cNvCxnSpPr>
            <p:nvPr/>
          </p:nvCxnSpPr>
          <p:spPr>
            <a:xfrm>
              <a:off x="1841839" y="3963779"/>
              <a:ext cx="875400" cy="41647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163BE27-7E15-F81F-9860-D85F898A28B1}"/>
                </a:ext>
              </a:extLst>
            </p:cNvPr>
            <p:cNvGrpSpPr/>
            <p:nvPr/>
          </p:nvGrpSpPr>
          <p:grpSpPr>
            <a:xfrm>
              <a:off x="1955458" y="4242213"/>
              <a:ext cx="748923" cy="307777"/>
              <a:chOff x="231186" y="3243384"/>
              <a:chExt cx="748923" cy="307777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5896DDA-B91A-D701-739C-FEB5A4D6C847}"/>
                  </a:ext>
                </a:extLst>
              </p:cNvPr>
              <p:cNvSpPr txBox="1"/>
              <p:nvPr/>
            </p:nvSpPr>
            <p:spPr>
              <a:xfrm>
                <a:off x="231186" y="3243384"/>
                <a:ext cx="7489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</a:rPr>
                  <a:t>(     -     )</a:t>
                </a:r>
                <a:endParaRPr lang="en-DE" sz="14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30" name="Picture 29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E8E6EF91-6BAF-3B46-CFD9-7DCBE3DE0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239" y="3307730"/>
                <a:ext cx="179082" cy="179082"/>
              </a:xfrm>
              <a:prstGeom prst="rect">
                <a:avLst/>
              </a:prstGeom>
            </p:spPr>
          </p:pic>
          <p:pic>
            <p:nvPicPr>
              <p:cNvPr id="31" name="Picture 30" descr="Logo&#10;&#10;Description automatically generated">
                <a:extLst>
                  <a:ext uri="{FF2B5EF4-FFF2-40B4-BE49-F238E27FC236}">
                    <a16:creationId xmlns:a16="http://schemas.microsoft.com/office/drawing/2014/main" id="{CCE0331B-B2AF-2CB2-B605-831CD63232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487" y="3324181"/>
                <a:ext cx="179082" cy="179082"/>
              </a:xfrm>
              <a:prstGeom prst="rect">
                <a:avLst/>
              </a:prstGeom>
            </p:spPr>
          </p:pic>
        </p:grpSp>
      </p:grpSp>
      <p:grpSp>
        <p:nvGrpSpPr>
          <p:cNvPr id="160" name="L object">
            <a:extLst>
              <a:ext uri="{FF2B5EF4-FFF2-40B4-BE49-F238E27FC236}">
                <a16:creationId xmlns:a16="http://schemas.microsoft.com/office/drawing/2014/main" id="{8D6C2514-B227-F832-3377-7114DA8512A5}"/>
              </a:ext>
            </a:extLst>
          </p:cNvPr>
          <p:cNvGrpSpPr/>
          <p:nvPr/>
        </p:nvGrpSpPr>
        <p:grpSpPr>
          <a:xfrm>
            <a:off x="1994505" y="2404677"/>
            <a:ext cx="430287" cy="1420932"/>
            <a:chOff x="2628045" y="2404677"/>
            <a:chExt cx="430287" cy="1420932"/>
          </a:xfrm>
        </p:grpSpPr>
        <p:pic>
          <p:nvPicPr>
            <p:cNvPr id="32" name="Picture 31" descr="A picture containing text, accessory, clipart&#10;&#10;Description automatically generated">
              <a:extLst>
                <a:ext uri="{FF2B5EF4-FFF2-40B4-BE49-F238E27FC236}">
                  <a16:creationId xmlns:a16="http://schemas.microsoft.com/office/drawing/2014/main" id="{30BE57E7-ECBA-21E7-DE75-4F6DF4718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381" y="2404677"/>
              <a:ext cx="353951" cy="353855"/>
            </a:xfrm>
            <a:prstGeom prst="rect">
              <a:avLst/>
            </a:prstGeom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60633E7-EA29-DD53-CF6E-1C7C094DD9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8045" y="2827617"/>
              <a:ext cx="222197" cy="99799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L E1a">
            <a:extLst>
              <a:ext uri="{FF2B5EF4-FFF2-40B4-BE49-F238E27FC236}">
                <a16:creationId xmlns:a16="http://schemas.microsoft.com/office/drawing/2014/main" id="{5B58A46C-689B-0C09-A146-A18586FA5511}"/>
              </a:ext>
            </a:extLst>
          </p:cNvPr>
          <p:cNvGrpSpPr/>
          <p:nvPr/>
        </p:nvGrpSpPr>
        <p:grpSpPr>
          <a:xfrm>
            <a:off x="2005458" y="2773420"/>
            <a:ext cx="742579" cy="1037164"/>
            <a:chOff x="2638998" y="2773420"/>
            <a:chExt cx="742579" cy="103716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5E4B23F-C830-094E-ED7E-52D0A302DF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8998" y="3126601"/>
              <a:ext cx="455939" cy="683983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F13841BF-FFC5-3273-9AD4-FACB7C501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389" y="2773420"/>
              <a:ext cx="296188" cy="296188"/>
            </a:xfrm>
            <a:prstGeom prst="rect">
              <a:avLst/>
            </a:prstGeom>
          </p:spPr>
        </p:pic>
      </p:grpSp>
      <p:grpSp>
        <p:nvGrpSpPr>
          <p:cNvPr id="165" name="L E1b">
            <a:extLst>
              <a:ext uri="{FF2B5EF4-FFF2-40B4-BE49-F238E27FC236}">
                <a16:creationId xmlns:a16="http://schemas.microsoft.com/office/drawing/2014/main" id="{A7BBF0B6-4087-8525-17BB-78DCE7631E7F}"/>
              </a:ext>
            </a:extLst>
          </p:cNvPr>
          <p:cNvGrpSpPr/>
          <p:nvPr/>
        </p:nvGrpSpPr>
        <p:grpSpPr>
          <a:xfrm>
            <a:off x="2000461" y="3816545"/>
            <a:ext cx="1491753" cy="579555"/>
            <a:chOff x="2634001" y="3816545"/>
            <a:chExt cx="1491753" cy="57955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EB876BA-8197-908F-7D99-1836B41D005D}"/>
                </a:ext>
              </a:extLst>
            </p:cNvPr>
            <p:cNvCxnSpPr>
              <a:cxnSpLocks/>
            </p:cNvCxnSpPr>
            <p:nvPr/>
          </p:nvCxnSpPr>
          <p:spPr>
            <a:xfrm>
              <a:off x="2634001" y="3816545"/>
              <a:ext cx="1292429" cy="199551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87FBFA8-81A7-E642-4912-DE880048D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566" y="4099912"/>
              <a:ext cx="296188" cy="296188"/>
            </a:xfrm>
            <a:prstGeom prst="rect">
              <a:avLst/>
            </a:prstGeom>
          </p:spPr>
        </p:pic>
      </p:grpSp>
      <p:grpSp>
        <p:nvGrpSpPr>
          <p:cNvPr id="187" name="L D1">
            <a:extLst>
              <a:ext uri="{FF2B5EF4-FFF2-40B4-BE49-F238E27FC236}">
                <a16:creationId xmlns:a16="http://schemas.microsoft.com/office/drawing/2014/main" id="{4B3C7C12-32E4-1163-E4B7-F514169E3E9E}"/>
              </a:ext>
            </a:extLst>
          </p:cNvPr>
          <p:cNvGrpSpPr/>
          <p:nvPr/>
        </p:nvGrpSpPr>
        <p:grpSpPr>
          <a:xfrm>
            <a:off x="2461547" y="3141626"/>
            <a:ext cx="993618" cy="889495"/>
            <a:chOff x="3095087" y="3141626"/>
            <a:chExt cx="993618" cy="88949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9E19C47-0435-5586-CDDB-8FCE536ED7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95087" y="3141626"/>
              <a:ext cx="806765" cy="889495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3A59D89-C798-5815-CC67-65B677DE547B}"/>
                </a:ext>
              </a:extLst>
            </p:cNvPr>
            <p:cNvGrpSpPr/>
            <p:nvPr/>
          </p:nvGrpSpPr>
          <p:grpSpPr>
            <a:xfrm>
              <a:off x="3339782" y="3192068"/>
              <a:ext cx="748923" cy="307777"/>
              <a:chOff x="7580737" y="1663830"/>
              <a:chExt cx="748923" cy="30777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2A3F93F-D96A-8D88-81B2-82D9A74B890D}"/>
                  </a:ext>
                </a:extLst>
              </p:cNvPr>
              <p:cNvSpPr txBox="1"/>
              <p:nvPr/>
            </p:nvSpPr>
            <p:spPr>
              <a:xfrm>
                <a:off x="7580737" y="1663830"/>
                <a:ext cx="7489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</a:rPr>
                  <a:t>(     -     )</a:t>
                </a:r>
                <a:endParaRPr lang="en-DE" sz="14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38" name="Picture 37" descr="Icon&#10;&#10;Description automatically generated">
                <a:extLst>
                  <a:ext uri="{FF2B5EF4-FFF2-40B4-BE49-F238E27FC236}">
                    <a16:creationId xmlns:a16="http://schemas.microsoft.com/office/drawing/2014/main" id="{1520AC8D-7739-5BFE-26AC-F3DCD494C4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0675" y="1737199"/>
                <a:ext cx="194684" cy="194684"/>
              </a:xfrm>
              <a:prstGeom prst="rect">
                <a:avLst/>
              </a:prstGeom>
            </p:spPr>
          </p:pic>
          <p:pic>
            <p:nvPicPr>
              <p:cNvPr id="39" name="Picture 38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4DEF2754-1FB5-806E-E525-7AF8B366D9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3179" y="1730883"/>
                <a:ext cx="194684" cy="194684"/>
              </a:xfrm>
              <a:prstGeom prst="rect">
                <a:avLst/>
              </a:prstGeom>
            </p:spPr>
          </p:pic>
        </p:grpSp>
      </p:grpSp>
      <p:grpSp>
        <p:nvGrpSpPr>
          <p:cNvPr id="106" name="R3">
            <a:extLst>
              <a:ext uri="{FF2B5EF4-FFF2-40B4-BE49-F238E27FC236}">
                <a16:creationId xmlns:a16="http://schemas.microsoft.com/office/drawing/2014/main" id="{EB862D4B-EFB8-AB3C-51CE-2458AEB7CDA2}"/>
              </a:ext>
            </a:extLst>
          </p:cNvPr>
          <p:cNvGrpSpPr/>
          <p:nvPr/>
        </p:nvGrpSpPr>
        <p:grpSpPr>
          <a:xfrm>
            <a:off x="9137448" y="4329471"/>
            <a:ext cx="2085155" cy="608405"/>
            <a:chOff x="9137448" y="3070452"/>
            <a:chExt cx="2085155" cy="608405"/>
          </a:xfrm>
        </p:grpSpPr>
        <p:pic>
          <p:nvPicPr>
            <p:cNvPr id="85" name="Picture 8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E1BF76E-226A-EA66-8689-4B20D8EF0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7448" y="3070452"/>
              <a:ext cx="249642" cy="249642"/>
            </a:xfrm>
            <a:prstGeom prst="rect">
              <a:avLst/>
            </a:prstGeom>
          </p:spPr>
        </p:pic>
        <p:pic>
          <p:nvPicPr>
            <p:cNvPr id="86" name="Picture 85" descr="A yellow smiley face&#10;&#10;Description automatically generated with low confidence">
              <a:extLst>
                <a:ext uri="{FF2B5EF4-FFF2-40B4-BE49-F238E27FC236}">
                  <a16:creationId xmlns:a16="http://schemas.microsoft.com/office/drawing/2014/main" id="{0F802826-16AB-C93E-8E0D-7E586ABF8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961" y="3071098"/>
              <a:ext cx="249642" cy="249642"/>
            </a:xfrm>
            <a:prstGeom prst="rect">
              <a:avLst/>
            </a:prstGeom>
          </p:spPr>
        </p:pic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62A8DB8C-519E-B361-742B-C4B20DD3A5C5}"/>
                </a:ext>
              </a:extLst>
            </p:cNvPr>
            <p:cNvGrpSpPr/>
            <p:nvPr/>
          </p:nvGrpSpPr>
          <p:grpSpPr>
            <a:xfrm>
              <a:off x="9452893" y="3104565"/>
              <a:ext cx="1408430" cy="408590"/>
              <a:chOff x="4432300" y="2797232"/>
              <a:chExt cx="1408430" cy="408590"/>
            </a:xfrm>
          </p:grpSpPr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913C4E97-1447-DBE9-CF7B-4A3E8D971F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32300" y="2878926"/>
                <a:ext cx="140843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B0A8C4B-B4EB-424A-7662-9ABB11F131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2618" y="2797232"/>
                <a:ext cx="0" cy="20107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6130D8A-2F81-C1D8-7AE0-C8BF1FC32C49}"/>
                  </a:ext>
                </a:extLst>
              </p:cNvPr>
              <p:cNvSpPr txBox="1"/>
              <p:nvPr/>
            </p:nvSpPr>
            <p:spPr>
              <a:xfrm>
                <a:off x="5011011" y="2928823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srgbClr val="FF0000"/>
                    </a:solidFill>
                  </a:rPr>
                  <a:t>0</a:t>
                </a:r>
                <a:endParaRPr lang="en-DE" sz="12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EC7E6CF4-B445-DB54-AC83-472BACDBCAD6}"/>
                </a:ext>
              </a:extLst>
            </p:cNvPr>
            <p:cNvCxnSpPr>
              <a:cxnSpLocks/>
            </p:cNvCxnSpPr>
            <p:nvPr/>
          </p:nvCxnSpPr>
          <p:spPr>
            <a:xfrm>
              <a:off x="9888258" y="3070452"/>
              <a:ext cx="0" cy="250288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Picture 97" descr="A picture containing text, accessory, clipart&#10;&#10;Description automatically generated">
              <a:extLst>
                <a:ext uri="{FF2B5EF4-FFF2-40B4-BE49-F238E27FC236}">
                  <a16:creationId xmlns:a16="http://schemas.microsoft.com/office/drawing/2014/main" id="{362B296C-81CF-11B6-4E95-4834357CC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2" y="3325002"/>
              <a:ext cx="353951" cy="353855"/>
            </a:xfrm>
            <a:prstGeom prst="rect">
              <a:avLst/>
            </a:prstGeom>
          </p:spPr>
        </p:pic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70C138F8-ED8E-6EFC-7001-17B5CDA7FD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8257" y="3070452"/>
              <a:ext cx="274954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R2">
            <a:extLst>
              <a:ext uri="{FF2B5EF4-FFF2-40B4-BE49-F238E27FC236}">
                <a16:creationId xmlns:a16="http://schemas.microsoft.com/office/drawing/2014/main" id="{E9B9E448-820D-9159-1B66-DE6215E6253C}"/>
              </a:ext>
            </a:extLst>
          </p:cNvPr>
          <p:cNvGrpSpPr/>
          <p:nvPr/>
        </p:nvGrpSpPr>
        <p:grpSpPr>
          <a:xfrm>
            <a:off x="9142921" y="3258974"/>
            <a:ext cx="2079682" cy="638776"/>
            <a:chOff x="9142921" y="3844078"/>
            <a:chExt cx="2079682" cy="638776"/>
          </a:xfrm>
        </p:grpSpPr>
        <p:pic>
          <p:nvPicPr>
            <p:cNvPr id="83" name="Picture 8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7AC1CA7-B9BF-E143-42DD-92A7C06C5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2921" y="3844078"/>
              <a:ext cx="249642" cy="249642"/>
            </a:xfrm>
            <a:prstGeom prst="rect">
              <a:avLst/>
            </a:prstGeom>
          </p:spPr>
        </p:pic>
        <p:pic>
          <p:nvPicPr>
            <p:cNvPr id="84" name="Picture 83" descr="Logo&#10;&#10;Description automatically generated">
              <a:extLst>
                <a:ext uri="{FF2B5EF4-FFF2-40B4-BE49-F238E27FC236}">
                  <a16:creationId xmlns:a16="http://schemas.microsoft.com/office/drawing/2014/main" id="{77318C36-58EF-D993-1643-85C699AE8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961" y="3866353"/>
              <a:ext cx="249642" cy="249642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B2BF988-345A-21AF-F291-1022017C813A}"/>
                </a:ext>
              </a:extLst>
            </p:cNvPr>
            <p:cNvGrpSpPr/>
            <p:nvPr/>
          </p:nvGrpSpPr>
          <p:grpSpPr>
            <a:xfrm>
              <a:off x="9454163" y="3920077"/>
              <a:ext cx="1408430" cy="408590"/>
              <a:chOff x="4432300" y="2797232"/>
              <a:chExt cx="1408430" cy="408590"/>
            </a:xfrm>
          </p:grpSpPr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C4FB151B-AD44-6064-73D0-3DF84435BA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32300" y="2878926"/>
                <a:ext cx="140843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FD804612-7332-003A-AC32-FFCF9060C6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2618" y="2797232"/>
                <a:ext cx="0" cy="20107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8AEDD53-E456-52D6-6F50-B976E1999D7F}"/>
                  </a:ext>
                </a:extLst>
              </p:cNvPr>
              <p:cNvSpPr txBox="1"/>
              <p:nvPr/>
            </p:nvSpPr>
            <p:spPr>
              <a:xfrm>
                <a:off x="5011011" y="2928823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srgbClr val="FF0000"/>
                    </a:solidFill>
                  </a:rPr>
                  <a:t>0</a:t>
                </a:r>
                <a:endParaRPr lang="en-DE" sz="12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E2D649F7-A0D8-9A8D-323B-CA3ABCBEB387}"/>
                </a:ext>
              </a:extLst>
            </p:cNvPr>
            <p:cNvCxnSpPr>
              <a:cxnSpLocks/>
            </p:cNvCxnSpPr>
            <p:nvPr/>
          </p:nvCxnSpPr>
          <p:spPr>
            <a:xfrm>
              <a:off x="10387522" y="3874449"/>
              <a:ext cx="0" cy="250288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Picture 99" descr="A picture containing text, accessory, clipart&#10;&#10;Description automatically generated">
              <a:extLst>
                <a:ext uri="{FF2B5EF4-FFF2-40B4-BE49-F238E27FC236}">
                  <a16:creationId xmlns:a16="http://schemas.microsoft.com/office/drawing/2014/main" id="{130C4112-A9EE-0521-83A4-C05D502C6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46" y="4128999"/>
              <a:ext cx="353951" cy="353855"/>
            </a:xfrm>
            <a:prstGeom prst="rect">
              <a:avLst/>
            </a:prstGeom>
          </p:spPr>
        </p:pic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AF20F3B5-4497-D191-732D-F90EA5C082F9}"/>
                </a:ext>
              </a:extLst>
            </p:cNvPr>
            <p:cNvCxnSpPr>
              <a:cxnSpLocks/>
            </p:cNvCxnSpPr>
            <p:nvPr/>
          </p:nvCxnSpPr>
          <p:spPr>
            <a:xfrm>
              <a:off x="10163211" y="3874449"/>
              <a:ext cx="22431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M coords">
            <a:extLst>
              <a:ext uri="{FF2B5EF4-FFF2-40B4-BE49-F238E27FC236}">
                <a16:creationId xmlns:a16="http://schemas.microsoft.com/office/drawing/2014/main" id="{A6D94908-60AD-CF54-7141-E42A1A7E806E}"/>
              </a:ext>
            </a:extLst>
          </p:cNvPr>
          <p:cNvGrpSpPr/>
          <p:nvPr/>
        </p:nvGrpSpPr>
        <p:grpSpPr>
          <a:xfrm>
            <a:off x="4810393" y="2252167"/>
            <a:ext cx="1432054" cy="2105458"/>
            <a:chOff x="2277772" y="2030002"/>
            <a:chExt cx="1432054" cy="2105458"/>
          </a:xfrm>
        </p:grpSpPr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61031947-44EE-8E91-EDD2-3E558D9333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4210" y="2030002"/>
              <a:ext cx="0" cy="15330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C595D37-B796-0A00-E0E0-4E731D5DD2C2}"/>
                </a:ext>
              </a:extLst>
            </p:cNvPr>
            <p:cNvCxnSpPr>
              <a:cxnSpLocks/>
            </p:cNvCxnSpPr>
            <p:nvPr/>
          </p:nvCxnSpPr>
          <p:spPr>
            <a:xfrm>
              <a:off x="2944210" y="3563007"/>
              <a:ext cx="7656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E0FDA514-49A0-83FF-70B9-4D9B36D99C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7772" y="3563007"/>
              <a:ext cx="666438" cy="5724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M projection arc">
            <a:extLst>
              <a:ext uri="{FF2B5EF4-FFF2-40B4-BE49-F238E27FC236}">
                <a16:creationId xmlns:a16="http://schemas.microsoft.com/office/drawing/2014/main" id="{4CEB21D2-AF58-B4C1-5655-1CA91EA78F42}"/>
              </a:ext>
            </a:extLst>
          </p:cNvPr>
          <p:cNvGrpSpPr/>
          <p:nvPr/>
        </p:nvGrpSpPr>
        <p:grpSpPr>
          <a:xfrm>
            <a:off x="5069030" y="3221128"/>
            <a:ext cx="240161" cy="258606"/>
            <a:chOff x="5702570" y="3221128"/>
            <a:chExt cx="240161" cy="258606"/>
          </a:xfrm>
        </p:grpSpPr>
        <p:sp>
          <p:nvSpPr>
            <p:cNvPr id="169" name="M projection arc">
              <a:extLst>
                <a:ext uri="{FF2B5EF4-FFF2-40B4-BE49-F238E27FC236}">
                  <a16:creationId xmlns:a16="http://schemas.microsoft.com/office/drawing/2014/main" id="{D2EEDBFC-377A-DEB8-5B6D-8513CADB6C7A}"/>
                </a:ext>
              </a:extLst>
            </p:cNvPr>
            <p:cNvSpPr/>
            <p:nvPr/>
          </p:nvSpPr>
          <p:spPr>
            <a:xfrm rot="4908406">
              <a:off x="5693348" y="3230350"/>
              <a:ext cx="258606" cy="240161"/>
            </a:xfrm>
            <a:prstGeom prst="arc">
              <a:avLst>
                <a:gd name="adj1" fmla="val 13015680"/>
                <a:gd name="adj2" fmla="val 121364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44984404-6A9C-DB77-56AA-EB946B8E11BB}"/>
                </a:ext>
              </a:extLst>
            </p:cNvPr>
            <p:cNvSpPr/>
            <p:nvPr/>
          </p:nvSpPr>
          <p:spPr>
            <a:xfrm rot="88335">
              <a:off x="5823231" y="3326723"/>
              <a:ext cx="45719" cy="45719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89" name="M object">
            <a:extLst>
              <a:ext uri="{FF2B5EF4-FFF2-40B4-BE49-F238E27FC236}">
                <a16:creationId xmlns:a16="http://schemas.microsoft.com/office/drawing/2014/main" id="{CA1EDEEA-BDF4-D441-3F0E-A80473AA685A}"/>
              </a:ext>
            </a:extLst>
          </p:cNvPr>
          <p:cNvGrpSpPr/>
          <p:nvPr/>
        </p:nvGrpSpPr>
        <p:grpSpPr>
          <a:xfrm>
            <a:off x="5483448" y="2369113"/>
            <a:ext cx="430287" cy="1420932"/>
            <a:chOff x="6116988" y="2369113"/>
            <a:chExt cx="430287" cy="1420932"/>
          </a:xfrm>
        </p:grpSpPr>
        <p:pic>
          <p:nvPicPr>
            <p:cNvPr id="171" name="M object" descr="A picture containing text, accessory, clipart&#10;&#10;Description automatically generated">
              <a:extLst>
                <a:ext uri="{FF2B5EF4-FFF2-40B4-BE49-F238E27FC236}">
                  <a16:creationId xmlns:a16="http://schemas.microsoft.com/office/drawing/2014/main" id="{0E6D00D5-5F7D-44C1-24F4-CACD69392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324" y="2369113"/>
              <a:ext cx="353951" cy="353855"/>
            </a:xfrm>
            <a:prstGeom prst="rect">
              <a:avLst/>
            </a:prstGeom>
          </p:spPr>
        </p:pic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0BCCBBCE-2A5B-B0AF-32E3-40CED78FF4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6988" y="2792053"/>
              <a:ext cx="222197" cy="99799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3" name="M projection">
            <a:extLst>
              <a:ext uri="{FF2B5EF4-FFF2-40B4-BE49-F238E27FC236}">
                <a16:creationId xmlns:a16="http://schemas.microsoft.com/office/drawing/2014/main" id="{B5377EE0-7286-C5E6-818C-6077E29F1CF4}"/>
              </a:ext>
            </a:extLst>
          </p:cNvPr>
          <p:cNvCxnSpPr>
            <a:cxnSpLocks/>
          </p:cNvCxnSpPr>
          <p:nvPr/>
        </p:nvCxnSpPr>
        <p:spPr>
          <a:xfrm flipH="1">
            <a:off x="5044028" y="3104710"/>
            <a:ext cx="601044" cy="201250"/>
          </a:xfrm>
          <a:prstGeom prst="straightConnector1">
            <a:avLst/>
          </a:prstGeom>
          <a:ln w="127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M differential">
            <a:extLst>
              <a:ext uri="{FF2B5EF4-FFF2-40B4-BE49-F238E27FC236}">
                <a16:creationId xmlns:a16="http://schemas.microsoft.com/office/drawing/2014/main" id="{D98E8912-D74B-F996-A312-0AD7631BD007}"/>
              </a:ext>
            </a:extLst>
          </p:cNvPr>
          <p:cNvCxnSpPr>
            <a:cxnSpLocks/>
          </p:cNvCxnSpPr>
          <p:nvPr/>
        </p:nvCxnSpPr>
        <p:spPr>
          <a:xfrm flipH="1" flipV="1">
            <a:off x="4801524" y="3050481"/>
            <a:ext cx="1165415" cy="1284923"/>
          </a:xfrm>
          <a:prstGeom prst="straightConnector1">
            <a:avLst/>
          </a:prstGeom>
          <a:ln w="127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" name="M differential a" descr="Icon&#10;&#10;Description automatically generated">
            <a:extLst>
              <a:ext uri="{FF2B5EF4-FFF2-40B4-BE49-F238E27FC236}">
                <a16:creationId xmlns:a16="http://schemas.microsoft.com/office/drawing/2014/main" id="{0264FBF6-54FA-BC81-93F7-314C4CC7205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96" y="2852614"/>
            <a:ext cx="194684" cy="194684"/>
          </a:xfrm>
          <a:prstGeom prst="rect">
            <a:avLst/>
          </a:prstGeom>
        </p:spPr>
      </p:pic>
      <p:pic>
        <p:nvPicPr>
          <p:cNvPr id="176" name="M differential b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8B2BB7-B974-9881-B402-613F7D28E15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72" y="4039384"/>
            <a:ext cx="194684" cy="194684"/>
          </a:xfrm>
          <a:prstGeom prst="rect">
            <a:avLst/>
          </a:prstGeom>
        </p:spPr>
      </p:pic>
      <p:grpSp>
        <p:nvGrpSpPr>
          <p:cNvPr id="177" name="M differential label">
            <a:extLst>
              <a:ext uri="{FF2B5EF4-FFF2-40B4-BE49-F238E27FC236}">
                <a16:creationId xmlns:a16="http://schemas.microsoft.com/office/drawing/2014/main" id="{CB890E0B-72C8-2A49-5E2F-2CCDF368CC1C}"/>
              </a:ext>
            </a:extLst>
          </p:cNvPr>
          <p:cNvGrpSpPr/>
          <p:nvPr/>
        </p:nvGrpSpPr>
        <p:grpSpPr>
          <a:xfrm>
            <a:off x="4568676" y="3640668"/>
            <a:ext cx="748923" cy="307777"/>
            <a:chOff x="7580737" y="1663830"/>
            <a:chExt cx="748923" cy="307777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17B2731F-7193-DF01-5B15-BD5E58374998}"/>
                </a:ext>
              </a:extLst>
            </p:cNvPr>
            <p:cNvSpPr txBox="1"/>
            <p:nvPr/>
          </p:nvSpPr>
          <p:spPr>
            <a:xfrm>
              <a:off x="7580737" y="1663830"/>
              <a:ext cx="7489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(     -     )</a:t>
              </a:r>
              <a:endParaRPr lang="en-DE" sz="1400" dirty="0">
                <a:solidFill>
                  <a:srgbClr val="FF0000"/>
                </a:solidFill>
              </a:endParaRPr>
            </a:p>
          </p:txBody>
        </p:sp>
        <p:pic>
          <p:nvPicPr>
            <p:cNvPr id="180" name="Picture 179" descr="Icon&#10;&#10;Description automatically generated">
              <a:extLst>
                <a:ext uri="{FF2B5EF4-FFF2-40B4-BE49-F238E27FC236}">
                  <a16:creationId xmlns:a16="http://schemas.microsoft.com/office/drawing/2014/main" id="{D875BE3D-521D-7114-5C64-BB8E021A4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0675" y="1737199"/>
              <a:ext cx="194684" cy="194684"/>
            </a:xfrm>
            <a:prstGeom prst="rect">
              <a:avLst/>
            </a:prstGeom>
          </p:spPr>
        </p:pic>
        <p:pic>
          <p:nvPicPr>
            <p:cNvPr id="181" name="Picture 18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5DBD7B2-C292-7C19-9BDC-46485BDBF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3179" y="1730883"/>
              <a:ext cx="194684" cy="194684"/>
            </a:xfrm>
            <a:prstGeom prst="rect">
              <a:avLst/>
            </a:prstGeom>
          </p:spPr>
        </p:pic>
      </p:grpSp>
      <p:cxnSp>
        <p:nvCxnSpPr>
          <p:cNvPr id="178" name="M projection scale">
            <a:extLst>
              <a:ext uri="{FF2B5EF4-FFF2-40B4-BE49-F238E27FC236}">
                <a16:creationId xmlns:a16="http://schemas.microsoft.com/office/drawing/2014/main" id="{1CA35168-5DB4-E720-1C38-64528B4C4F7D}"/>
              </a:ext>
            </a:extLst>
          </p:cNvPr>
          <p:cNvCxnSpPr>
            <a:cxnSpLocks/>
          </p:cNvCxnSpPr>
          <p:nvPr/>
        </p:nvCxnSpPr>
        <p:spPr>
          <a:xfrm flipH="1" flipV="1">
            <a:off x="5008724" y="3332254"/>
            <a:ext cx="437070" cy="488654"/>
          </a:xfrm>
          <a:prstGeom prst="straightConnector1">
            <a:avLst/>
          </a:prstGeom>
          <a:ln w="127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M 2">
            <a:extLst>
              <a:ext uri="{FF2B5EF4-FFF2-40B4-BE49-F238E27FC236}">
                <a16:creationId xmlns:a16="http://schemas.microsoft.com/office/drawing/2014/main" id="{95C5986C-0DCF-61BD-9B22-ABB81452434F}"/>
              </a:ext>
            </a:extLst>
          </p:cNvPr>
          <p:cNvGrpSpPr/>
          <p:nvPr/>
        </p:nvGrpSpPr>
        <p:grpSpPr>
          <a:xfrm>
            <a:off x="6521370" y="2267376"/>
            <a:ext cx="1699062" cy="2105458"/>
            <a:chOff x="6803938" y="618570"/>
            <a:chExt cx="1699062" cy="2105458"/>
          </a:xfrm>
        </p:grpSpPr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CE9FC1A5-E73A-BB93-6EFF-2C4ABFCC7E06}"/>
                </a:ext>
              </a:extLst>
            </p:cNvPr>
            <p:cNvGrpSpPr/>
            <p:nvPr/>
          </p:nvGrpSpPr>
          <p:grpSpPr>
            <a:xfrm>
              <a:off x="6983735" y="618570"/>
              <a:ext cx="1432054" cy="2105458"/>
              <a:chOff x="2277772" y="2030002"/>
              <a:chExt cx="1432054" cy="2105458"/>
            </a:xfrm>
          </p:grpSpPr>
          <p:cxnSp>
            <p:nvCxnSpPr>
              <p:cNvPr id="225" name="Straight Arrow Connector 224">
                <a:extLst>
                  <a:ext uri="{FF2B5EF4-FFF2-40B4-BE49-F238E27FC236}">
                    <a16:creationId xmlns:a16="http://schemas.microsoft.com/office/drawing/2014/main" id="{3241B15B-982F-EE4E-C6F6-DD8AE3BF8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4210" y="2030002"/>
                <a:ext cx="0" cy="153300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>
                <a:extLst>
                  <a:ext uri="{FF2B5EF4-FFF2-40B4-BE49-F238E27FC236}">
                    <a16:creationId xmlns:a16="http://schemas.microsoft.com/office/drawing/2014/main" id="{8E8012BC-96D5-D66E-98F1-081100DD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4210" y="3563007"/>
                <a:ext cx="76561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>
                <a:extLst>
                  <a:ext uri="{FF2B5EF4-FFF2-40B4-BE49-F238E27FC236}">
                    <a16:creationId xmlns:a16="http://schemas.microsoft.com/office/drawing/2014/main" id="{5D66CBE9-F163-1294-EC09-32C62FAF33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77772" y="3563007"/>
                <a:ext cx="666438" cy="57245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F81DBCEA-E5BC-5027-B9DA-83F9DE35BB72}"/>
                </a:ext>
              </a:extLst>
            </p:cNvPr>
            <p:cNvCxnSpPr>
              <a:cxnSpLocks/>
            </p:cNvCxnSpPr>
            <p:nvPr/>
          </p:nvCxnSpPr>
          <p:spPr>
            <a:xfrm>
              <a:off x="7031734" y="1846393"/>
              <a:ext cx="1471266" cy="699955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338B4BF-D307-875F-AA37-564CE6A6CD85}"/>
                </a:ext>
              </a:extLst>
            </p:cNvPr>
            <p:cNvGrpSpPr/>
            <p:nvPr/>
          </p:nvGrpSpPr>
          <p:grpSpPr>
            <a:xfrm>
              <a:off x="6803938" y="2024835"/>
              <a:ext cx="748923" cy="307777"/>
              <a:chOff x="231186" y="3243384"/>
              <a:chExt cx="748923" cy="307777"/>
            </a:xfrm>
          </p:grpSpPr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78FC6DC1-3E1F-9C8B-65DA-F1EA7CA0FC1B}"/>
                  </a:ext>
                </a:extLst>
              </p:cNvPr>
              <p:cNvSpPr txBox="1"/>
              <p:nvPr/>
            </p:nvSpPr>
            <p:spPr>
              <a:xfrm>
                <a:off x="231186" y="3243384"/>
                <a:ext cx="7489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</a:rPr>
                  <a:t>(     -     )</a:t>
                </a:r>
                <a:endParaRPr lang="en-DE" sz="14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223" name="Picture 222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1904537-6B9A-893A-7549-DEFB63B41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239" y="3307730"/>
                <a:ext cx="179082" cy="179082"/>
              </a:xfrm>
              <a:prstGeom prst="rect">
                <a:avLst/>
              </a:prstGeom>
            </p:spPr>
          </p:pic>
          <p:pic>
            <p:nvPicPr>
              <p:cNvPr id="224" name="Picture 223" descr="Logo&#10;&#10;Description automatically generated">
                <a:extLst>
                  <a:ext uri="{FF2B5EF4-FFF2-40B4-BE49-F238E27FC236}">
                    <a16:creationId xmlns:a16="http://schemas.microsoft.com/office/drawing/2014/main" id="{557427E9-D47F-B55F-52A3-2D4D0C0590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487" y="3324181"/>
                <a:ext cx="179082" cy="179082"/>
              </a:xfrm>
              <a:prstGeom prst="rect">
                <a:avLst/>
              </a:prstGeom>
            </p:spPr>
          </p:pic>
        </p:grpSp>
        <p:sp>
          <p:nvSpPr>
            <p:cNvPr id="214" name="Arc 213">
              <a:extLst>
                <a:ext uri="{FF2B5EF4-FFF2-40B4-BE49-F238E27FC236}">
                  <a16:creationId xmlns:a16="http://schemas.microsoft.com/office/drawing/2014/main" id="{0BA09FA8-FA3C-DCB5-9A8B-34055D20C852}"/>
                </a:ext>
              </a:extLst>
            </p:cNvPr>
            <p:cNvSpPr/>
            <p:nvPr/>
          </p:nvSpPr>
          <p:spPr>
            <a:xfrm rot="3762604">
              <a:off x="8100238" y="2228197"/>
              <a:ext cx="258606" cy="240161"/>
            </a:xfrm>
            <a:prstGeom prst="arc">
              <a:avLst>
                <a:gd name="adj1" fmla="val 9458895"/>
                <a:gd name="adj2" fmla="val 21083827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298C57D3-55DF-EFEE-256D-C2B94A5AC437}"/>
                </a:ext>
              </a:extLst>
            </p:cNvPr>
            <p:cNvSpPr/>
            <p:nvPr/>
          </p:nvSpPr>
          <p:spPr>
            <a:xfrm rot="88335">
              <a:off x="8241792" y="2301975"/>
              <a:ext cx="45977" cy="45719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216" name="Picture 215" descr="A picture containing text, accessory, clipart&#10;&#10;Description automatically generated">
              <a:extLst>
                <a:ext uri="{FF2B5EF4-FFF2-40B4-BE49-F238E27FC236}">
                  <a16:creationId xmlns:a16="http://schemas.microsoft.com/office/drawing/2014/main" id="{D8580DA3-CD2D-87FB-F315-2A2EB43D3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1227" y="709615"/>
              <a:ext cx="353951" cy="353855"/>
            </a:xfrm>
            <a:prstGeom prst="rect">
              <a:avLst/>
            </a:prstGeom>
          </p:spPr>
        </p:pic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88854956-8AC2-D9D3-A2D2-BAA6D15C5D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74891" y="1132555"/>
              <a:ext cx="222197" cy="99799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34D520CB-5A04-DDC4-A5E6-7463AE54CA82}"/>
                </a:ext>
              </a:extLst>
            </p:cNvPr>
            <p:cNvCxnSpPr>
              <a:cxnSpLocks/>
            </p:cNvCxnSpPr>
            <p:nvPr/>
          </p:nvCxnSpPr>
          <p:spPr>
            <a:xfrm>
              <a:off x="7819481" y="1445512"/>
              <a:ext cx="361676" cy="940513"/>
            </a:xfrm>
            <a:prstGeom prst="straightConnector1">
              <a:avLst/>
            </a:prstGeom>
            <a:ln w="1270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9" name="Picture 218" descr="Logo&#10;&#10;Description automatically generated">
              <a:extLst>
                <a:ext uri="{FF2B5EF4-FFF2-40B4-BE49-F238E27FC236}">
                  <a16:creationId xmlns:a16="http://schemas.microsoft.com/office/drawing/2014/main" id="{0C90179C-93B5-D2CF-8ACB-1A6EDD64A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808" y="2541791"/>
              <a:ext cx="179082" cy="179082"/>
            </a:xfrm>
            <a:prstGeom prst="rect">
              <a:avLst/>
            </a:prstGeom>
          </p:spPr>
        </p:pic>
        <p:pic>
          <p:nvPicPr>
            <p:cNvPr id="220" name="Picture 21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C08320A-6C29-12E0-98C0-5C0FFECD0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474" y="1568952"/>
              <a:ext cx="179082" cy="179082"/>
            </a:xfrm>
            <a:prstGeom prst="rect">
              <a:avLst/>
            </a:prstGeom>
          </p:spPr>
        </p:pic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2CEB6653-6F5E-7AF9-C480-8C9502A5B161}"/>
                </a:ext>
              </a:extLst>
            </p:cNvPr>
            <p:cNvCxnSpPr>
              <a:cxnSpLocks/>
            </p:cNvCxnSpPr>
            <p:nvPr/>
          </p:nvCxnSpPr>
          <p:spPr>
            <a:xfrm>
              <a:off x="7628741" y="2176785"/>
              <a:ext cx="530984" cy="259491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M 3">
            <a:extLst>
              <a:ext uri="{FF2B5EF4-FFF2-40B4-BE49-F238E27FC236}">
                <a16:creationId xmlns:a16="http://schemas.microsoft.com/office/drawing/2014/main" id="{E045227C-9DE8-DE4B-FE63-25BED46EDFA3}"/>
              </a:ext>
            </a:extLst>
          </p:cNvPr>
          <p:cNvSpPr txBox="1"/>
          <p:nvPr/>
        </p:nvSpPr>
        <p:spPr>
          <a:xfrm>
            <a:off x="6124456" y="487070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...</a:t>
            </a:r>
            <a:endParaRPr lang="en-DE" dirty="0"/>
          </a:p>
        </p:txBody>
      </p:sp>
      <p:sp>
        <p:nvSpPr>
          <p:cNvPr id="229" name="L Differentials">
            <a:extLst>
              <a:ext uri="{FF2B5EF4-FFF2-40B4-BE49-F238E27FC236}">
                <a16:creationId xmlns:a16="http://schemas.microsoft.com/office/drawing/2014/main" id="{BF27A5ED-15E2-F9F1-936B-475D6D1FC496}"/>
              </a:ext>
            </a:extLst>
          </p:cNvPr>
          <p:cNvSpPr txBox="1"/>
          <p:nvPr/>
        </p:nvSpPr>
        <p:spPr>
          <a:xfrm>
            <a:off x="1099481" y="1527963"/>
            <a:ext cx="175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Differentials</a:t>
            </a:r>
            <a:endParaRPr lang="en-DE" sz="2400" b="1" dirty="0"/>
          </a:p>
        </p:txBody>
      </p:sp>
      <p:sp>
        <p:nvSpPr>
          <p:cNvPr id="230" name="M Projection">
            <a:extLst>
              <a:ext uri="{FF2B5EF4-FFF2-40B4-BE49-F238E27FC236}">
                <a16:creationId xmlns:a16="http://schemas.microsoft.com/office/drawing/2014/main" id="{F22F010C-9E9B-8493-79B3-7FE8A9826C3B}"/>
              </a:ext>
            </a:extLst>
          </p:cNvPr>
          <p:cNvSpPr txBox="1"/>
          <p:nvPr/>
        </p:nvSpPr>
        <p:spPr>
          <a:xfrm>
            <a:off x="5500833" y="1533934"/>
            <a:ext cx="1493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Projection</a:t>
            </a:r>
            <a:endParaRPr lang="en-DE" sz="2400" b="1" dirty="0"/>
          </a:p>
        </p:txBody>
      </p:sp>
      <p:sp>
        <p:nvSpPr>
          <p:cNvPr id="231" name="R Scale">
            <a:extLst>
              <a:ext uri="{FF2B5EF4-FFF2-40B4-BE49-F238E27FC236}">
                <a16:creationId xmlns:a16="http://schemas.microsoft.com/office/drawing/2014/main" id="{055A45ED-5603-7791-4271-9394A685EE6B}"/>
              </a:ext>
            </a:extLst>
          </p:cNvPr>
          <p:cNvSpPr txBox="1"/>
          <p:nvPr/>
        </p:nvSpPr>
        <p:spPr>
          <a:xfrm>
            <a:off x="9229993" y="1185371"/>
            <a:ext cx="1873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Interpretable</a:t>
            </a:r>
          </a:p>
          <a:p>
            <a:pPr algn="ctr"/>
            <a:r>
              <a:rPr lang="de-DE" sz="2400" b="1" dirty="0"/>
              <a:t>Scale</a:t>
            </a:r>
            <a:endParaRPr lang="en-DE" sz="2400" b="1" dirty="0"/>
          </a:p>
        </p:txBody>
      </p:sp>
    </p:spTree>
    <p:extLst>
      <p:ext uri="{BB962C8B-B14F-4D97-AF65-F5344CB8AC3E}">
        <p14:creationId xmlns:p14="http://schemas.microsoft.com/office/powerpoint/2010/main" val="85300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9" grpId="0"/>
      <p:bldP spid="230" grpId="0"/>
      <p:bldP spid="2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A426C7-10EB-A39C-132A-7ACDEDC3C6E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POLAR</a:t>
                </a:r>
                <a:r>
                  <a:rPr lang="de-DE" baseline="30000" dirty="0"/>
                  <a:t> </a:t>
                </a:r>
                <a14:m>
                  <m:oMath xmlns:m="http://schemas.openxmlformats.org/officeDocument/2006/math">
                    <m:r>
                      <a:rPr lang="de-DE" i="1" baseline="3000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DE" dirty="0"/>
                  <a:t> Implementation</a:t>
                </a:r>
                <a:endParaRPr lang="en-DE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A426C7-10EB-A39C-132A-7ACDEDC3C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AF6EC-4EFE-5C81-F50A-65EA9509DC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b="1" dirty="0"/>
                  <a:t>Corpus</a:t>
                </a:r>
                <a:r>
                  <a:rPr lang="de-DE" dirty="0"/>
                  <a:t> from Jodel </a:t>
                </a:r>
                <a:r>
                  <a:rPr lang="de-DE" b="1" dirty="0"/>
                  <a:t>Social Media</a:t>
                </a:r>
                <a:r>
                  <a:rPr lang="de-DE" dirty="0"/>
                  <a:t> Platform</a:t>
                </a:r>
                <a:endParaRPr lang="de-DE" i="1" dirty="0"/>
              </a:p>
              <a:p>
                <a:r>
                  <a:rPr lang="de-DE" i="1" dirty="0"/>
                  <a:t>Gensim</a:t>
                </a:r>
                <a:r>
                  <a:rPr lang="de-DE" dirty="0"/>
                  <a:t> </a:t>
                </a:r>
                <a:r>
                  <a:rPr lang="de-DE" b="1" dirty="0"/>
                  <a:t>W2V</a:t>
                </a:r>
                <a:r>
                  <a:rPr lang="de-DE" dirty="0"/>
                  <a:t> Embedding</a:t>
                </a:r>
              </a:p>
              <a:p>
                <a:r>
                  <a:rPr lang="de-DE" b="1" dirty="0"/>
                  <a:t>Refined POLAR</a:t>
                </a:r>
                <a14:m>
                  <m:oMath xmlns:m="http://schemas.openxmlformats.org/officeDocument/2006/math">
                    <m:r>
                      <a:rPr lang="de-DE" b="1" i="1" baseline="30000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de-DE" dirty="0"/>
                  <a:t> transformation</a:t>
                </a:r>
              </a:p>
              <a:p>
                <a:r>
                  <a:rPr lang="de-DE" dirty="0"/>
                  <a:t>Antonym sources</a:t>
                </a:r>
              </a:p>
              <a:p>
                <a:pPr lvl="1"/>
                <a:r>
                  <a:rPr lang="de-DE" dirty="0"/>
                  <a:t>Text (GermaNet [8], translated antonyms [7])</a:t>
                </a:r>
              </a:p>
              <a:p>
                <a:pPr lvl="1"/>
                <a:r>
                  <a:rPr lang="de-DE" dirty="0"/>
                  <a:t>Emoji (heuristical set)</a:t>
                </a:r>
                <a:endParaRPr lang="en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AF6EC-4EFE-5C81-F50A-65EA9509DC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6A540-B776-3C60-AB9A-20F31A7CF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Interpreting Emoji with Emoji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89ABA-2E8F-AC89-AE3D-A9399251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Study Design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C51E4-CF46-71ED-A105-0B67C44C9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05"/>
            <a:ext cx="5137298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Selection Test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1D026-419C-6D30-C3DF-ADAD86C16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Interpreting Emoji with Emoji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258CA-B1A3-F538-97C3-02970CDA8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67071"/>
            <a:ext cx="3722799" cy="36863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7A09-2533-2530-02D4-5123C9659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420" y="2270760"/>
            <a:ext cx="5438807" cy="367083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6AF484-9E2D-8FE0-1B55-44A407660BF1}"/>
              </a:ext>
            </a:extLst>
          </p:cNvPr>
          <p:cNvSpPr txBox="1">
            <a:spLocks/>
          </p:cNvSpPr>
          <p:nvPr/>
        </p:nvSpPr>
        <p:spPr>
          <a:xfrm>
            <a:off x="5730421" y="1553594"/>
            <a:ext cx="51372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Preference Test</a:t>
            </a:r>
          </a:p>
        </p:txBody>
      </p:sp>
    </p:spTree>
    <p:extLst>
      <p:ext uri="{BB962C8B-B14F-4D97-AF65-F5344CB8AC3E}">
        <p14:creationId xmlns:p14="http://schemas.microsoft.com/office/powerpoint/2010/main" val="2142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9EAA6-A7BD-7E42-0ADB-7493C848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Study Campaigns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AFFA1-0704-E7D9-2CEE-9751EB259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Interpreting Emoji with Emoji</a:t>
            </a:r>
            <a:endParaRPr lang="en-US" dirty="0"/>
          </a:p>
        </p:txBody>
      </p:sp>
      <p:pic>
        <p:nvPicPr>
          <p:cNvPr id="5" name="WE">
            <a:extLst>
              <a:ext uri="{FF2B5EF4-FFF2-40B4-BE49-F238E27FC236}">
                <a16:creationId xmlns:a16="http://schemas.microsoft.com/office/drawing/2014/main" id="{47637CED-56AC-E6E2-5F0C-2C5A7C76E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09" y="4041896"/>
            <a:ext cx="2087633" cy="2159052"/>
          </a:xfrm>
          <a:prstGeom prst="rect">
            <a:avLst/>
          </a:prstGeom>
        </p:spPr>
      </p:pic>
      <p:pic>
        <p:nvPicPr>
          <p:cNvPr id="6" name="EE">
            <a:extLst>
              <a:ext uri="{FF2B5EF4-FFF2-40B4-BE49-F238E27FC236}">
                <a16:creationId xmlns:a16="http://schemas.microsoft.com/office/drawing/2014/main" id="{C1E1B967-FFEA-0261-790B-9BF2E73F1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935" y="1738464"/>
            <a:ext cx="2021707" cy="2246952"/>
          </a:xfrm>
          <a:prstGeom prst="rect">
            <a:avLst/>
          </a:prstGeom>
        </p:spPr>
      </p:pic>
      <p:pic>
        <p:nvPicPr>
          <p:cNvPr id="7" name="WM">
            <a:extLst>
              <a:ext uri="{FF2B5EF4-FFF2-40B4-BE49-F238E27FC236}">
                <a16:creationId xmlns:a16="http://schemas.microsoft.com/office/drawing/2014/main" id="{D40EF750-EC47-F678-143D-3D505953D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879" y="4055581"/>
            <a:ext cx="2631516" cy="2159052"/>
          </a:xfrm>
          <a:prstGeom prst="rect">
            <a:avLst/>
          </a:prstGeom>
        </p:spPr>
      </p:pic>
      <p:pic>
        <p:nvPicPr>
          <p:cNvPr id="8" name="WW">
            <a:extLst>
              <a:ext uri="{FF2B5EF4-FFF2-40B4-BE49-F238E27FC236}">
                <a16:creationId xmlns:a16="http://schemas.microsoft.com/office/drawing/2014/main" id="{EBD9CCE9-7DD7-1159-03A2-7B9934F1A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683" y="4091340"/>
            <a:ext cx="2637010" cy="2109608"/>
          </a:xfrm>
          <a:prstGeom prst="rect">
            <a:avLst/>
          </a:prstGeom>
        </p:spPr>
      </p:pic>
      <p:pic>
        <p:nvPicPr>
          <p:cNvPr id="9" name="EM">
            <a:extLst>
              <a:ext uri="{FF2B5EF4-FFF2-40B4-BE49-F238E27FC236}">
                <a16:creationId xmlns:a16="http://schemas.microsoft.com/office/drawing/2014/main" id="{5F8A1342-A5C3-4BE4-022F-7432385101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6786" y="1749098"/>
            <a:ext cx="2213990" cy="2274421"/>
          </a:xfrm>
          <a:prstGeom prst="rect">
            <a:avLst/>
          </a:prstGeom>
        </p:spPr>
      </p:pic>
      <p:pic>
        <p:nvPicPr>
          <p:cNvPr id="10" name="EW">
            <a:extLst>
              <a:ext uri="{FF2B5EF4-FFF2-40B4-BE49-F238E27FC236}">
                <a16:creationId xmlns:a16="http://schemas.microsoft.com/office/drawing/2014/main" id="{D58C2467-A309-A853-0333-11A04276D2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5962" y="1764250"/>
            <a:ext cx="2829292" cy="2224977"/>
          </a:xfrm>
          <a:prstGeom prst="rect">
            <a:avLst/>
          </a:prstGeom>
        </p:spPr>
      </p:pic>
      <p:sp>
        <p:nvSpPr>
          <p:cNvPr id="11" name="r emoji">
            <a:extLst>
              <a:ext uri="{FF2B5EF4-FFF2-40B4-BE49-F238E27FC236}">
                <a16:creationId xmlns:a16="http://schemas.microsoft.com/office/drawing/2014/main" id="{3A01CDE2-28DA-41E7-A8C1-237C3B529A1E}"/>
              </a:ext>
            </a:extLst>
          </p:cNvPr>
          <p:cNvSpPr txBox="1"/>
          <p:nvPr/>
        </p:nvSpPr>
        <p:spPr>
          <a:xfrm>
            <a:off x="637953" y="2817237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Emoji</a:t>
            </a:r>
            <a:endParaRPr lang="en-DE" sz="2400" b="1" dirty="0"/>
          </a:p>
        </p:txBody>
      </p:sp>
      <p:sp>
        <p:nvSpPr>
          <p:cNvPr id="12" name="r words">
            <a:extLst>
              <a:ext uri="{FF2B5EF4-FFF2-40B4-BE49-F238E27FC236}">
                <a16:creationId xmlns:a16="http://schemas.microsoft.com/office/drawing/2014/main" id="{BB5DC8A0-275C-0E99-D924-D149ED55A149}"/>
              </a:ext>
            </a:extLst>
          </p:cNvPr>
          <p:cNvSpPr txBox="1"/>
          <p:nvPr/>
        </p:nvSpPr>
        <p:spPr>
          <a:xfrm>
            <a:off x="637953" y="5039944"/>
            <a:ext cx="101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Words</a:t>
            </a:r>
            <a:endParaRPr lang="en-DE" sz="2400" b="1" dirty="0"/>
          </a:p>
        </p:txBody>
      </p:sp>
      <p:sp>
        <p:nvSpPr>
          <p:cNvPr id="13" name="c emoji">
            <a:extLst>
              <a:ext uri="{FF2B5EF4-FFF2-40B4-BE49-F238E27FC236}">
                <a16:creationId xmlns:a16="http://schemas.microsoft.com/office/drawing/2014/main" id="{15140CC4-909E-53F6-EF43-06FFDAD64247}"/>
              </a:ext>
            </a:extLst>
          </p:cNvPr>
          <p:cNvSpPr txBox="1"/>
          <p:nvPr/>
        </p:nvSpPr>
        <p:spPr>
          <a:xfrm>
            <a:off x="3302580" y="1247400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Emoji</a:t>
            </a:r>
            <a:endParaRPr lang="en-DE" sz="2400" b="1" dirty="0"/>
          </a:p>
        </p:txBody>
      </p:sp>
      <p:sp>
        <p:nvSpPr>
          <p:cNvPr id="14" name="c mixed">
            <a:extLst>
              <a:ext uri="{FF2B5EF4-FFF2-40B4-BE49-F238E27FC236}">
                <a16:creationId xmlns:a16="http://schemas.microsoft.com/office/drawing/2014/main" id="{7DDF680B-802D-3F8B-F941-4A6F88769E2E}"/>
              </a:ext>
            </a:extLst>
          </p:cNvPr>
          <p:cNvSpPr txBox="1"/>
          <p:nvPr/>
        </p:nvSpPr>
        <p:spPr>
          <a:xfrm>
            <a:off x="5629166" y="1247400"/>
            <a:ext cx="208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Emoji &amp; Words</a:t>
            </a:r>
            <a:endParaRPr lang="en-DE" sz="2400" b="1" dirty="0"/>
          </a:p>
        </p:txBody>
      </p:sp>
      <p:sp>
        <p:nvSpPr>
          <p:cNvPr id="15" name="c words">
            <a:extLst>
              <a:ext uri="{FF2B5EF4-FFF2-40B4-BE49-F238E27FC236}">
                <a16:creationId xmlns:a16="http://schemas.microsoft.com/office/drawing/2014/main" id="{5377B4BF-4E76-4BA8-8632-6F1A2E0FD490}"/>
              </a:ext>
            </a:extLst>
          </p:cNvPr>
          <p:cNvSpPr txBox="1"/>
          <p:nvPr/>
        </p:nvSpPr>
        <p:spPr>
          <a:xfrm>
            <a:off x="9016893" y="1247400"/>
            <a:ext cx="101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Words</a:t>
            </a:r>
            <a:endParaRPr lang="en-DE" sz="2400" b="1" dirty="0"/>
          </a:p>
        </p:txBody>
      </p:sp>
      <p:sp>
        <p:nvSpPr>
          <p:cNvPr id="16" name="with">
            <a:extLst>
              <a:ext uri="{FF2B5EF4-FFF2-40B4-BE49-F238E27FC236}">
                <a16:creationId xmlns:a16="http://schemas.microsoft.com/office/drawing/2014/main" id="{75EBF4D3-D92B-E60A-68C6-10033E2DFB33}"/>
              </a:ext>
            </a:extLst>
          </p:cNvPr>
          <p:cNvSpPr txBox="1"/>
          <p:nvPr/>
        </p:nvSpPr>
        <p:spPr>
          <a:xfrm rot="18900000">
            <a:off x="1344985" y="1670874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/>
              <a:t>with</a:t>
            </a:r>
            <a:endParaRPr lang="en-DE" sz="2400" i="1" dirty="0"/>
          </a:p>
        </p:txBody>
      </p:sp>
      <p:cxnSp>
        <p:nvCxnSpPr>
          <p:cNvPr id="18" name="c links">
            <a:extLst>
              <a:ext uri="{FF2B5EF4-FFF2-40B4-BE49-F238E27FC236}">
                <a16:creationId xmlns:a16="http://schemas.microsoft.com/office/drawing/2014/main" id="{A2CF544F-F27F-D8B5-6C6D-7FEEC8B0430C}"/>
              </a:ext>
            </a:extLst>
          </p:cNvPr>
          <p:cNvCxnSpPr/>
          <p:nvPr/>
        </p:nvCxnSpPr>
        <p:spPr>
          <a:xfrm>
            <a:off x="2377440" y="1478232"/>
            <a:ext cx="0" cy="4736401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c mitte">
            <a:extLst>
              <a:ext uri="{FF2B5EF4-FFF2-40B4-BE49-F238E27FC236}">
                <a16:creationId xmlns:a16="http://schemas.microsoft.com/office/drawing/2014/main" id="{F486E92C-A232-018E-8EAB-47B6402B0551}"/>
              </a:ext>
            </a:extLst>
          </p:cNvPr>
          <p:cNvCxnSpPr/>
          <p:nvPr/>
        </p:nvCxnSpPr>
        <p:spPr>
          <a:xfrm>
            <a:off x="5093639" y="1478232"/>
            <a:ext cx="0" cy="4736401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c rechts">
            <a:extLst>
              <a:ext uri="{FF2B5EF4-FFF2-40B4-BE49-F238E27FC236}">
                <a16:creationId xmlns:a16="http://schemas.microsoft.com/office/drawing/2014/main" id="{7517AE05-E282-F8BE-4F50-ED80A70BB997}"/>
              </a:ext>
            </a:extLst>
          </p:cNvPr>
          <p:cNvCxnSpPr/>
          <p:nvPr/>
        </p:nvCxnSpPr>
        <p:spPr>
          <a:xfrm>
            <a:off x="7931758" y="1478232"/>
            <a:ext cx="0" cy="4736401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r oben">
            <a:extLst>
              <a:ext uri="{FF2B5EF4-FFF2-40B4-BE49-F238E27FC236}">
                <a16:creationId xmlns:a16="http://schemas.microsoft.com/office/drawing/2014/main" id="{61B8FF70-E15D-3603-C83D-0D4F957B54DB}"/>
              </a:ext>
            </a:extLst>
          </p:cNvPr>
          <p:cNvCxnSpPr>
            <a:cxnSpLocks/>
          </p:cNvCxnSpPr>
          <p:nvPr/>
        </p:nvCxnSpPr>
        <p:spPr>
          <a:xfrm>
            <a:off x="2230120" y="1710858"/>
            <a:ext cx="8879840" cy="0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r unten">
            <a:extLst>
              <a:ext uri="{FF2B5EF4-FFF2-40B4-BE49-F238E27FC236}">
                <a16:creationId xmlns:a16="http://schemas.microsoft.com/office/drawing/2014/main" id="{03468B4D-4206-81E7-BC96-E4EBF8A05360}"/>
              </a:ext>
            </a:extLst>
          </p:cNvPr>
          <p:cNvCxnSpPr>
            <a:cxnSpLocks/>
          </p:cNvCxnSpPr>
          <p:nvPr/>
        </p:nvCxnSpPr>
        <p:spPr>
          <a:xfrm>
            <a:off x="431800" y="4041896"/>
            <a:ext cx="10678160" cy="0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29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3|0.4|0.6|0.7|0.3|0.1|0.1|0.3|1.4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3|0.4|0.6|0.7|0.3|0.1|0.1|0.3|1.4|1"/>
</p:tagLst>
</file>

<file path=ppt/theme/theme1.xml><?xml version="1.0" encoding="utf-8"?>
<a:theme xmlns:a="http://schemas.openxmlformats.org/drawingml/2006/main" name="Office Theme">
  <a:themeElements>
    <a:clrScheme name="BTU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01A0C8"/>
      </a:accent1>
      <a:accent2>
        <a:srgbClr val="D20183"/>
      </a:accent2>
      <a:accent3>
        <a:srgbClr val="83D21F"/>
      </a:accent3>
      <a:accent4>
        <a:srgbClr val="014FA1"/>
      </a:accent4>
      <a:accent5>
        <a:srgbClr val="00A032"/>
      </a:accent5>
      <a:accent6>
        <a:srgbClr val="FF9909"/>
      </a:accent6>
      <a:hlink>
        <a:srgbClr val="01A0C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15604</TotalTime>
  <Words>2345</Words>
  <Application>Microsoft Office PowerPoint</Application>
  <PresentationFormat>Widescreen</PresentationFormat>
  <Paragraphs>519</Paragraphs>
  <Slides>16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Interpreting  Emoji with Emoji</vt:lpstr>
      <vt:lpstr>PowerPoint Presentation</vt:lpstr>
      <vt:lpstr>Word-Emoji  Embedding</vt:lpstr>
      <vt:lpstr>Related Work</vt:lpstr>
      <vt:lpstr>Goal &amp; Approach</vt:lpstr>
      <vt:lpstr>POLAR ρ</vt:lpstr>
      <vt:lpstr>POLAR ρ Implementation</vt:lpstr>
      <vt:lpstr>Study Design</vt:lpstr>
      <vt:lpstr>Study Campaigns</vt:lpstr>
      <vt:lpstr>Study Implementation</vt:lpstr>
      <vt:lpstr>Results</vt:lpstr>
      <vt:lpstr>Summary</vt:lpstr>
      <vt:lpstr>Check out the paper for more!</vt:lpstr>
      <vt:lpstr>References</vt:lpstr>
      <vt:lpstr>Emoji Antonyms</vt:lpstr>
      <vt:lpstr>Approach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&amp; Predicting User Lifetime</dc:title>
  <dc:creator>Helge Reelfs</dc:creator>
  <cp:lastModifiedBy>Helge Reelfs</cp:lastModifiedBy>
  <cp:revision>1125</cp:revision>
  <dcterms:created xsi:type="dcterms:W3CDTF">2021-04-10T14:48:32Z</dcterms:created>
  <dcterms:modified xsi:type="dcterms:W3CDTF">2022-06-21T15:48:58Z</dcterms:modified>
</cp:coreProperties>
</file>