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20"/>
  </p:notesMasterIdLst>
  <p:sldIdLst>
    <p:sldId id="256" r:id="rId2"/>
    <p:sldId id="257" r:id="rId3"/>
    <p:sldId id="311" r:id="rId4"/>
    <p:sldId id="296" r:id="rId5"/>
    <p:sldId id="306" r:id="rId6"/>
    <p:sldId id="264" r:id="rId7"/>
    <p:sldId id="313" r:id="rId8"/>
    <p:sldId id="295" r:id="rId9"/>
    <p:sldId id="303" r:id="rId10"/>
    <p:sldId id="307" r:id="rId11"/>
    <p:sldId id="298" r:id="rId12"/>
    <p:sldId id="299" r:id="rId13"/>
    <p:sldId id="300" r:id="rId14"/>
    <p:sldId id="297" r:id="rId15"/>
    <p:sldId id="302" r:id="rId16"/>
    <p:sldId id="312" r:id="rId17"/>
    <p:sldId id="281" r:id="rId18"/>
    <p:sldId id="31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1069"/>
    <a:srgbClr val="1B578B"/>
    <a:srgbClr val="5FAAC2"/>
    <a:srgbClr val="981774"/>
    <a:srgbClr val="FFFFFF"/>
    <a:srgbClr val="3D86AC"/>
    <a:srgbClr val="85C2BC"/>
    <a:srgbClr val="AFD6B8"/>
    <a:srgbClr val="CFE6CA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9" autoAdjust="0"/>
    <p:restoredTop sz="62367" autoAdjust="0"/>
  </p:normalViewPr>
  <p:slideViewPr>
    <p:cSldViewPr snapToGrid="0">
      <p:cViewPr varScale="1">
        <p:scale>
          <a:sx n="72" d="100"/>
          <a:sy n="72" d="100"/>
        </p:scale>
        <p:origin x="72" y="12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5818" y="10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Entertaining Observation</c:v>
                </c:pt>
                <c:pt idx="1">
                  <c:v>Distress Releae &amp; Complaints</c:v>
                </c:pt>
                <c:pt idx="2">
                  <c:v>General Entertainment</c:v>
                </c:pt>
                <c:pt idx="3">
                  <c:v>Information Sharing</c:v>
                </c:pt>
                <c:pt idx="4">
                  <c:v>Social Venting &amp; Complaints</c:v>
                </c:pt>
                <c:pt idx="5">
                  <c:v>Other</c:v>
                </c:pt>
                <c:pt idx="6">
                  <c:v>Self Expression</c:v>
                </c:pt>
                <c:pt idx="7">
                  <c:v>Seeking Interaction/Information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122</c:v>
                </c:pt>
                <c:pt idx="1">
                  <c:v>580</c:v>
                </c:pt>
                <c:pt idx="2">
                  <c:v>618</c:v>
                </c:pt>
                <c:pt idx="3">
                  <c:v>638</c:v>
                </c:pt>
                <c:pt idx="4">
                  <c:v>644</c:v>
                </c:pt>
                <c:pt idx="5">
                  <c:v>691</c:v>
                </c:pt>
                <c:pt idx="6">
                  <c:v>927</c:v>
                </c:pt>
                <c:pt idx="7">
                  <c:v>2149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29-49D6-8438-1DEC6EA6B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52660943"/>
        <c:axId val="1652669679"/>
      </c:barChart>
      <c:catAx>
        <c:axId val="16526609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652669679"/>
        <c:crosses val="autoZero"/>
        <c:auto val="1"/>
        <c:lblAlgn val="ctr"/>
        <c:lblOffset val="100"/>
        <c:noMultiLvlLbl val="0"/>
      </c:catAx>
      <c:valAx>
        <c:axId val="16526696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652660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Topics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Topics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Illegal &amp; Violence</c:v>
                </c:pt>
                <c:pt idx="1">
                  <c:v>Animals &amp; Nature</c:v>
                </c:pt>
                <c:pt idx="2">
                  <c:v>Fitness &amp; Health</c:v>
                </c:pt>
                <c:pt idx="3">
                  <c:v>Food &amp; Drink</c:v>
                </c:pt>
                <c:pt idx="4">
                  <c:v>Products &amp; Services</c:v>
                </c:pt>
                <c:pt idx="5">
                  <c:v>Education &amp; Work</c:v>
                </c:pt>
                <c:pt idx="6">
                  <c:v>Fashion &amp; Beauty</c:v>
                </c:pt>
                <c:pt idx="7">
                  <c:v>Social Media</c:v>
                </c:pt>
                <c:pt idx="8">
                  <c:v>Beliefs &amp; Politics</c:v>
                </c:pt>
                <c:pt idx="9">
                  <c:v>Entertainment &amp; Culture</c:v>
                </c:pt>
                <c:pt idx="10">
                  <c:v>Other</c:v>
                </c:pt>
                <c:pt idx="11">
                  <c:v>Self (Personal)</c:v>
                </c:pt>
                <c:pt idx="12">
                  <c:v>People &amp; Relationships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155</c:v>
                </c:pt>
                <c:pt idx="1">
                  <c:v>228</c:v>
                </c:pt>
                <c:pt idx="2">
                  <c:v>267</c:v>
                </c:pt>
                <c:pt idx="3">
                  <c:v>358</c:v>
                </c:pt>
                <c:pt idx="4">
                  <c:v>376</c:v>
                </c:pt>
                <c:pt idx="5">
                  <c:v>479</c:v>
                </c:pt>
                <c:pt idx="6">
                  <c:v>506</c:v>
                </c:pt>
                <c:pt idx="7">
                  <c:v>608</c:v>
                </c:pt>
                <c:pt idx="8">
                  <c:v>707</c:v>
                </c:pt>
                <c:pt idx="9">
                  <c:v>896</c:v>
                </c:pt>
                <c:pt idx="10">
                  <c:v>983</c:v>
                </c:pt>
                <c:pt idx="11">
                  <c:v>1092</c:v>
                </c:pt>
                <c:pt idx="12">
                  <c:v>1960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CF-4CDF-A7EF-76424C067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7868559"/>
        <c:axId val="1767873551"/>
      </c:barChart>
      <c:catAx>
        <c:axId val="17678685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767873551"/>
        <c:crosses val="autoZero"/>
        <c:auto val="1"/>
        <c:lblAlgn val="ctr"/>
        <c:lblOffset val="100"/>
        <c:noMultiLvlLbl val="0"/>
      </c:catAx>
      <c:valAx>
        <c:axId val="17678735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767868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DD0F79-D593-41CF-8F70-83A061E1AB4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DE"/>
        </a:p>
      </dgm:t>
    </dgm:pt>
    <dgm:pt modelId="{0C387C93-D498-49C3-8CC3-0E091231CBEC}">
      <dgm:prSet phldrT="[Text]" custT="1"/>
      <dgm:spPr/>
      <dgm:t>
        <a:bodyPr/>
        <a:lstStyle/>
        <a:p>
          <a:r>
            <a:rPr lang="de-DE" sz="2000" dirty="0"/>
            <a:t>        Classifcation</a:t>
          </a:r>
        </a:p>
        <a:p>
          <a:r>
            <a:rPr lang="de-DE" sz="2000" dirty="0"/>
            <a:t>        </a:t>
          </a:r>
          <a:r>
            <a:rPr lang="de-DE" sz="2000" b="1" dirty="0"/>
            <a:t>Schema</a:t>
          </a:r>
          <a:endParaRPr lang="en-DE" sz="2000" b="1" dirty="0"/>
        </a:p>
      </dgm:t>
    </dgm:pt>
    <dgm:pt modelId="{E6A1A1EA-A0C0-48A4-821F-299DE1A5593B}" type="parTrans" cxnId="{8DA79E82-C643-48C2-A8DE-A535932B0FE5}">
      <dgm:prSet/>
      <dgm:spPr/>
      <dgm:t>
        <a:bodyPr/>
        <a:lstStyle/>
        <a:p>
          <a:endParaRPr lang="en-DE" sz="2000"/>
        </a:p>
      </dgm:t>
    </dgm:pt>
    <dgm:pt modelId="{F5B81D63-3A71-49BD-B3CA-283AB101B68A}" type="sibTrans" cxnId="{8DA79E82-C643-48C2-A8DE-A535932B0FE5}">
      <dgm:prSet custT="1"/>
      <dgm:spPr/>
      <dgm:t>
        <a:bodyPr/>
        <a:lstStyle/>
        <a:p>
          <a:endParaRPr lang="en-DE" sz="2000"/>
        </a:p>
      </dgm:t>
    </dgm:pt>
    <dgm:pt modelId="{A034BEEA-69B9-49F7-8AB7-45E0C0337796}">
      <dgm:prSet phldrT="[Text]" custT="1"/>
      <dgm:spPr/>
      <dgm:t>
        <a:bodyPr/>
        <a:lstStyle/>
        <a:p>
          <a:r>
            <a:rPr lang="en-GB" sz="2000" b="1" dirty="0"/>
            <a:t>        Evaluation</a:t>
          </a:r>
          <a:endParaRPr lang="en-DE" sz="2000" b="1" dirty="0"/>
        </a:p>
      </dgm:t>
    </dgm:pt>
    <dgm:pt modelId="{D4F7A6F0-E2EF-4C73-BA9F-C58CEA02AC03}" type="parTrans" cxnId="{A3467609-1D25-41CC-A524-23B4D8F44876}">
      <dgm:prSet/>
      <dgm:spPr/>
      <dgm:t>
        <a:bodyPr/>
        <a:lstStyle/>
        <a:p>
          <a:endParaRPr lang="en-DE" sz="2000"/>
        </a:p>
      </dgm:t>
    </dgm:pt>
    <dgm:pt modelId="{593B19A8-03D4-492F-A62E-7EF28A426EE2}" type="sibTrans" cxnId="{A3467609-1D25-41CC-A524-23B4D8F44876}">
      <dgm:prSet/>
      <dgm:spPr/>
      <dgm:t>
        <a:bodyPr/>
        <a:lstStyle/>
        <a:p>
          <a:endParaRPr lang="en-DE" sz="2000"/>
        </a:p>
      </dgm:t>
    </dgm:pt>
    <dgm:pt modelId="{FF71C8F3-0E50-4B41-9E6E-7B4278B46928}">
      <dgm:prSet phldrT="[Text]" custT="1"/>
      <dgm:spPr/>
      <dgm:t>
        <a:bodyPr/>
        <a:lstStyle/>
        <a:p>
          <a:r>
            <a:rPr lang="de-DE" sz="2000" dirty="0"/>
            <a:t>        </a:t>
          </a:r>
          <a:r>
            <a:rPr lang="en-GB" sz="2000" b="1" dirty="0"/>
            <a:t>Crowdsourcing</a:t>
          </a:r>
          <a:endParaRPr lang="de-DE" sz="2000" dirty="0"/>
        </a:p>
        <a:p>
          <a:r>
            <a:rPr lang="de-DE" sz="2000" dirty="0"/>
            <a:t>        </a:t>
          </a:r>
          <a:r>
            <a:rPr lang="en-GB" sz="2000" dirty="0" err="1"/>
            <a:t>Campagins</a:t>
          </a:r>
          <a:endParaRPr lang="en-DE" sz="2000" b="1" dirty="0"/>
        </a:p>
      </dgm:t>
    </dgm:pt>
    <dgm:pt modelId="{417A164D-795D-44F1-BB06-45CE689AF223}" type="parTrans" cxnId="{38592564-8697-4621-ABA3-0A85E6C5D5D8}">
      <dgm:prSet/>
      <dgm:spPr/>
      <dgm:t>
        <a:bodyPr/>
        <a:lstStyle/>
        <a:p>
          <a:endParaRPr lang="en-DE" sz="2000"/>
        </a:p>
      </dgm:t>
    </dgm:pt>
    <dgm:pt modelId="{7E37E90F-B786-47ED-9D43-1831954C65D8}" type="sibTrans" cxnId="{38592564-8697-4621-ABA3-0A85E6C5D5D8}">
      <dgm:prSet custT="1"/>
      <dgm:spPr/>
      <dgm:t>
        <a:bodyPr/>
        <a:lstStyle/>
        <a:p>
          <a:endParaRPr lang="en-DE" sz="2000"/>
        </a:p>
      </dgm:t>
    </dgm:pt>
    <dgm:pt modelId="{AC2EADCA-5E12-4FCA-8D34-0CF3D4A88F78}" type="pres">
      <dgm:prSet presAssocID="{37DD0F79-D593-41CF-8F70-83A061E1AB45}" presName="outerComposite" presStyleCnt="0">
        <dgm:presLayoutVars>
          <dgm:chMax val="5"/>
          <dgm:dir/>
          <dgm:resizeHandles val="exact"/>
        </dgm:presLayoutVars>
      </dgm:prSet>
      <dgm:spPr/>
    </dgm:pt>
    <dgm:pt modelId="{CEE34C3E-E4C6-4FD2-A132-E6B79A25BDD3}" type="pres">
      <dgm:prSet presAssocID="{37DD0F79-D593-41CF-8F70-83A061E1AB45}" presName="dummyMaxCanvas" presStyleCnt="0">
        <dgm:presLayoutVars/>
      </dgm:prSet>
      <dgm:spPr/>
    </dgm:pt>
    <dgm:pt modelId="{2B855589-E574-4804-8327-5B3EB01724EA}" type="pres">
      <dgm:prSet presAssocID="{37DD0F79-D593-41CF-8F70-83A061E1AB45}" presName="ThreeNodes_1" presStyleLbl="node1" presStyleIdx="0" presStyleCnt="3">
        <dgm:presLayoutVars>
          <dgm:bulletEnabled val="1"/>
        </dgm:presLayoutVars>
      </dgm:prSet>
      <dgm:spPr/>
    </dgm:pt>
    <dgm:pt modelId="{41722AFD-29BD-46C8-9696-16530087A04B}" type="pres">
      <dgm:prSet presAssocID="{37DD0F79-D593-41CF-8F70-83A061E1AB45}" presName="ThreeNodes_2" presStyleLbl="node1" presStyleIdx="1" presStyleCnt="3">
        <dgm:presLayoutVars>
          <dgm:bulletEnabled val="1"/>
        </dgm:presLayoutVars>
      </dgm:prSet>
      <dgm:spPr/>
    </dgm:pt>
    <dgm:pt modelId="{E94A67AE-8EDA-4674-862E-3E30C682038F}" type="pres">
      <dgm:prSet presAssocID="{37DD0F79-D593-41CF-8F70-83A061E1AB45}" presName="ThreeNodes_3" presStyleLbl="node1" presStyleIdx="2" presStyleCnt="3">
        <dgm:presLayoutVars>
          <dgm:bulletEnabled val="1"/>
        </dgm:presLayoutVars>
      </dgm:prSet>
      <dgm:spPr/>
    </dgm:pt>
    <dgm:pt modelId="{9BA335F6-E23C-4B8C-8BB8-9CF6508F81C7}" type="pres">
      <dgm:prSet presAssocID="{37DD0F79-D593-41CF-8F70-83A061E1AB45}" presName="ThreeConn_1-2" presStyleLbl="fgAccFollowNode1" presStyleIdx="0" presStyleCnt="2">
        <dgm:presLayoutVars>
          <dgm:bulletEnabled val="1"/>
        </dgm:presLayoutVars>
      </dgm:prSet>
      <dgm:spPr/>
    </dgm:pt>
    <dgm:pt modelId="{56A4DD51-422B-4DCD-9374-8191092D91E9}" type="pres">
      <dgm:prSet presAssocID="{37DD0F79-D593-41CF-8F70-83A061E1AB45}" presName="ThreeConn_2-3" presStyleLbl="fgAccFollowNode1" presStyleIdx="1" presStyleCnt="2">
        <dgm:presLayoutVars>
          <dgm:bulletEnabled val="1"/>
        </dgm:presLayoutVars>
      </dgm:prSet>
      <dgm:spPr/>
    </dgm:pt>
    <dgm:pt modelId="{DC0DFB8A-FF3B-4165-B79E-A7704AF09881}" type="pres">
      <dgm:prSet presAssocID="{37DD0F79-D593-41CF-8F70-83A061E1AB45}" presName="ThreeNodes_1_text" presStyleLbl="node1" presStyleIdx="2" presStyleCnt="3">
        <dgm:presLayoutVars>
          <dgm:bulletEnabled val="1"/>
        </dgm:presLayoutVars>
      </dgm:prSet>
      <dgm:spPr/>
    </dgm:pt>
    <dgm:pt modelId="{9E28C5E1-6E56-41C6-8981-E1F5AE796C51}" type="pres">
      <dgm:prSet presAssocID="{37DD0F79-D593-41CF-8F70-83A061E1AB45}" presName="ThreeNodes_2_text" presStyleLbl="node1" presStyleIdx="2" presStyleCnt="3">
        <dgm:presLayoutVars>
          <dgm:bulletEnabled val="1"/>
        </dgm:presLayoutVars>
      </dgm:prSet>
      <dgm:spPr/>
    </dgm:pt>
    <dgm:pt modelId="{C418E7DF-7ADC-455D-B08C-5E98C1C5999C}" type="pres">
      <dgm:prSet presAssocID="{37DD0F79-D593-41CF-8F70-83A061E1AB4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3467609-1D25-41CC-A524-23B4D8F44876}" srcId="{37DD0F79-D593-41CF-8F70-83A061E1AB45}" destId="{A034BEEA-69B9-49F7-8AB7-45E0C0337796}" srcOrd="2" destOrd="0" parTransId="{D4F7A6F0-E2EF-4C73-BA9F-C58CEA02AC03}" sibTransId="{593B19A8-03D4-492F-A62E-7EF28A426EE2}"/>
    <dgm:cxn modelId="{7863453F-136B-483E-AFD2-EEDD59D3B121}" type="presOf" srcId="{FF71C8F3-0E50-4B41-9E6E-7B4278B46928}" destId="{9E28C5E1-6E56-41C6-8981-E1F5AE796C51}" srcOrd="1" destOrd="0" presId="urn:microsoft.com/office/officeart/2005/8/layout/vProcess5"/>
    <dgm:cxn modelId="{38592564-8697-4621-ABA3-0A85E6C5D5D8}" srcId="{37DD0F79-D593-41CF-8F70-83A061E1AB45}" destId="{FF71C8F3-0E50-4B41-9E6E-7B4278B46928}" srcOrd="1" destOrd="0" parTransId="{417A164D-795D-44F1-BB06-45CE689AF223}" sibTransId="{7E37E90F-B786-47ED-9D43-1831954C65D8}"/>
    <dgm:cxn modelId="{A664D24B-1CAF-48BC-A610-9C64AD541C46}" type="presOf" srcId="{0C387C93-D498-49C3-8CC3-0E091231CBEC}" destId="{2B855589-E574-4804-8327-5B3EB01724EA}" srcOrd="0" destOrd="0" presId="urn:microsoft.com/office/officeart/2005/8/layout/vProcess5"/>
    <dgm:cxn modelId="{8DA79E82-C643-48C2-A8DE-A535932B0FE5}" srcId="{37DD0F79-D593-41CF-8F70-83A061E1AB45}" destId="{0C387C93-D498-49C3-8CC3-0E091231CBEC}" srcOrd="0" destOrd="0" parTransId="{E6A1A1EA-A0C0-48A4-821F-299DE1A5593B}" sibTransId="{F5B81D63-3A71-49BD-B3CA-283AB101B68A}"/>
    <dgm:cxn modelId="{7ED4C796-BBFF-4185-8E7E-3CAD0F986AB1}" type="presOf" srcId="{7E37E90F-B786-47ED-9D43-1831954C65D8}" destId="{56A4DD51-422B-4DCD-9374-8191092D91E9}" srcOrd="0" destOrd="0" presId="urn:microsoft.com/office/officeart/2005/8/layout/vProcess5"/>
    <dgm:cxn modelId="{9CB403A3-3E47-4D36-B80D-CBAE1E54B25D}" type="presOf" srcId="{A034BEEA-69B9-49F7-8AB7-45E0C0337796}" destId="{E94A67AE-8EDA-4674-862E-3E30C682038F}" srcOrd="0" destOrd="0" presId="urn:microsoft.com/office/officeart/2005/8/layout/vProcess5"/>
    <dgm:cxn modelId="{87C56CAE-EBD5-4AE2-B851-7C49FFF9FEE3}" type="presOf" srcId="{37DD0F79-D593-41CF-8F70-83A061E1AB45}" destId="{AC2EADCA-5E12-4FCA-8D34-0CF3D4A88F78}" srcOrd="0" destOrd="0" presId="urn:microsoft.com/office/officeart/2005/8/layout/vProcess5"/>
    <dgm:cxn modelId="{01A431B5-C99C-4F31-BDE2-9C0CF631E2DF}" type="presOf" srcId="{F5B81D63-3A71-49BD-B3CA-283AB101B68A}" destId="{9BA335F6-E23C-4B8C-8BB8-9CF6508F81C7}" srcOrd="0" destOrd="0" presId="urn:microsoft.com/office/officeart/2005/8/layout/vProcess5"/>
    <dgm:cxn modelId="{633A2CBC-AE61-40CA-8E84-61078464857D}" type="presOf" srcId="{0C387C93-D498-49C3-8CC3-0E091231CBEC}" destId="{DC0DFB8A-FF3B-4165-B79E-A7704AF09881}" srcOrd="1" destOrd="0" presId="urn:microsoft.com/office/officeart/2005/8/layout/vProcess5"/>
    <dgm:cxn modelId="{76EDF2BC-6A60-4BDA-A9E4-F42DA67D37A9}" type="presOf" srcId="{FF71C8F3-0E50-4B41-9E6E-7B4278B46928}" destId="{41722AFD-29BD-46C8-9696-16530087A04B}" srcOrd="0" destOrd="0" presId="urn:microsoft.com/office/officeart/2005/8/layout/vProcess5"/>
    <dgm:cxn modelId="{C0D5FFFE-2B80-4E41-A861-D56E55E6D457}" type="presOf" srcId="{A034BEEA-69B9-49F7-8AB7-45E0C0337796}" destId="{C418E7DF-7ADC-455D-B08C-5E98C1C5999C}" srcOrd="1" destOrd="0" presId="urn:microsoft.com/office/officeart/2005/8/layout/vProcess5"/>
    <dgm:cxn modelId="{6919CAEA-9328-43CD-9D09-13737571067A}" type="presParOf" srcId="{AC2EADCA-5E12-4FCA-8D34-0CF3D4A88F78}" destId="{CEE34C3E-E4C6-4FD2-A132-E6B79A25BDD3}" srcOrd="0" destOrd="0" presId="urn:microsoft.com/office/officeart/2005/8/layout/vProcess5"/>
    <dgm:cxn modelId="{9589F54B-185A-4A99-B79E-11C792D83443}" type="presParOf" srcId="{AC2EADCA-5E12-4FCA-8D34-0CF3D4A88F78}" destId="{2B855589-E574-4804-8327-5B3EB01724EA}" srcOrd="1" destOrd="0" presId="urn:microsoft.com/office/officeart/2005/8/layout/vProcess5"/>
    <dgm:cxn modelId="{20D35921-FCD2-4BDE-9A58-3871C3193B0B}" type="presParOf" srcId="{AC2EADCA-5E12-4FCA-8D34-0CF3D4A88F78}" destId="{41722AFD-29BD-46C8-9696-16530087A04B}" srcOrd="2" destOrd="0" presId="urn:microsoft.com/office/officeart/2005/8/layout/vProcess5"/>
    <dgm:cxn modelId="{BBB81CAD-C30A-41CF-A7A5-F4213746AF06}" type="presParOf" srcId="{AC2EADCA-5E12-4FCA-8D34-0CF3D4A88F78}" destId="{E94A67AE-8EDA-4674-862E-3E30C682038F}" srcOrd="3" destOrd="0" presId="urn:microsoft.com/office/officeart/2005/8/layout/vProcess5"/>
    <dgm:cxn modelId="{2898DEE1-10C4-4816-9517-081799785F11}" type="presParOf" srcId="{AC2EADCA-5E12-4FCA-8D34-0CF3D4A88F78}" destId="{9BA335F6-E23C-4B8C-8BB8-9CF6508F81C7}" srcOrd="4" destOrd="0" presId="urn:microsoft.com/office/officeart/2005/8/layout/vProcess5"/>
    <dgm:cxn modelId="{785C5922-1731-4607-9600-B8E7415E61B6}" type="presParOf" srcId="{AC2EADCA-5E12-4FCA-8D34-0CF3D4A88F78}" destId="{56A4DD51-422B-4DCD-9374-8191092D91E9}" srcOrd="5" destOrd="0" presId="urn:microsoft.com/office/officeart/2005/8/layout/vProcess5"/>
    <dgm:cxn modelId="{16F742EF-1512-4989-98BA-8FAC3AD2D7E9}" type="presParOf" srcId="{AC2EADCA-5E12-4FCA-8D34-0CF3D4A88F78}" destId="{DC0DFB8A-FF3B-4165-B79E-A7704AF09881}" srcOrd="6" destOrd="0" presId="urn:microsoft.com/office/officeart/2005/8/layout/vProcess5"/>
    <dgm:cxn modelId="{52BE7E5D-47EA-4E85-98A6-74336C89B0C1}" type="presParOf" srcId="{AC2EADCA-5E12-4FCA-8D34-0CF3D4A88F78}" destId="{9E28C5E1-6E56-41C6-8981-E1F5AE796C51}" srcOrd="7" destOrd="0" presId="urn:microsoft.com/office/officeart/2005/8/layout/vProcess5"/>
    <dgm:cxn modelId="{C1B343E5-805F-4947-BBD0-261559CD99C4}" type="presParOf" srcId="{AC2EADCA-5E12-4FCA-8D34-0CF3D4A88F78}" destId="{C418E7DF-7ADC-455D-B08C-5E98C1C5999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DD0F79-D593-41CF-8F70-83A061E1AB4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DE"/>
        </a:p>
      </dgm:t>
    </dgm:pt>
    <dgm:pt modelId="{0C387C93-D498-49C3-8CC3-0E091231CBEC}">
      <dgm:prSet phldrT="[Text]" custT="1"/>
      <dgm:spPr/>
      <dgm:t>
        <a:bodyPr/>
        <a:lstStyle/>
        <a:p>
          <a:r>
            <a:rPr lang="de-DE" sz="2000" dirty="0"/>
            <a:t>        Classifcation</a:t>
          </a:r>
        </a:p>
        <a:p>
          <a:r>
            <a:rPr lang="de-DE" sz="2000" dirty="0"/>
            <a:t>        </a:t>
          </a:r>
          <a:r>
            <a:rPr lang="de-DE" sz="2000" b="1" dirty="0"/>
            <a:t>Schema</a:t>
          </a:r>
          <a:endParaRPr lang="en-DE" sz="2000" b="1" dirty="0"/>
        </a:p>
      </dgm:t>
    </dgm:pt>
    <dgm:pt modelId="{E6A1A1EA-A0C0-48A4-821F-299DE1A5593B}" type="parTrans" cxnId="{8DA79E82-C643-48C2-A8DE-A535932B0FE5}">
      <dgm:prSet/>
      <dgm:spPr/>
      <dgm:t>
        <a:bodyPr/>
        <a:lstStyle/>
        <a:p>
          <a:endParaRPr lang="en-DE" sz="2000"/>
        </a:p>
      </dgm:t>
    </dgm:pt>
    <dgm:pt modelId="{F5B81D63-3A71-49BD-B3CA-283AB101B68A}" type="sibTrans" cxnId="{8DA79E82-C643-48C2-A8DE-A535932B0FE5}">
      <dgm:prSet custT="1"/>
      <dgm:spPr/>
      <dgm:t>
        <a:bodyPr/>
        <a:lstStyle/>
        <a:p>
          <a:endParaRPr lang="en-DE" sz="2000"/>
        </a:p>
      </dgm:t>
    </dgm:pt>
    <dgm:pt modelId="{A034BEEA-69B9-49F7-8AB7-45E0C0337796}">
      <dgm:prSet phldrT="[Text]" custT="1"/>
      <dgm:spPr/>
      <dgm:t>
        <a:bodyPr/>
        <a:lstStyle/>
        <a:p>
          <a:r>
            <a:rPr lang="en-GB" sz="2000" b="1" dirty="0"/>
            <a:t>        Evaluation</a:t>
          </a:r>
          <a:endParaRPr lang="en-DE" sz="2000" b="1" dirty="0"/>
        </a:p>
      </dgm:t>
    </dgm:pt>
    <dgm:pt modelId="{D4F7A6F0-E2EF-4C73-BA9F-C58CEA02AC03}" type="parTrans" cxnId="{A3467609-1D25-41CC-A524-23B4D8F44876}">
      <dgm:prSet/>
      <dgm:spPr/>
      <dgm:t>
        <a:bodyPr/>
        <a:lstStyle/>
        <a:p>
          <a:endParaRPr lang="en-DE" sz="2000"/>
        </a:p>
      </dgm:t>
    </dgm:pt>
    <dgm:pt modelId="{593B19A8-03D4-492F-A62E-7EF28A426EE2}" type="sibTrans" cxnId="{A3467609-1D25-41CC-A524-23B4D8F44876}">
      <dgm:prSet/>
      <dgm:spPr/>
      <dgm:t>
        <a:bodyPr/>
        <a:lstStyle/>
        <a:p>
          <a:endParaRPr lang="en-DE" sz="2000"/>
        </a:p>
      </dgm:t>
    </dgm:pt>
    <dgm:pt modelId="{FF71C8F3-0E50-4B41-9E6E-7B4278B46928}">
      <dgm:prSet phldrT="[Text]" custT="1"/>
      <dgm:spPr/>
      <dgm:t>
        <a:bodyPr/>
        <a:lstStyle/>
        <a:p>
          <a:r>
            <a:rPr lang="de-DE" sz="2000" dirty="0"/>
            <a:t>        </a:t>
          </a:r>
          <a:r>
            <a:rPr lang="en-GB" sz="2000" b="1" dirty="0"/>
            <a:t>Crowdsourcing</a:t>
          </a:r>
          <a:endParaRPr lang="de-DE" sz="2000" dirty="0"/>
        </a:p>
        <a:p>
          <a:r>
            <a:rPr lang="de-DE" sz="2000" dirty="0"/>
            <a:t>        </a:t>
          </a:r>
          <a:r>
            <a:rPr lang="en-GB" sz="2000" dirty="0" err="1"/>
            <a:t>Campagins</a:t>
          </a:r>
          <a:endParaRPr lang="en-DE" sz="2000" b="1" dirty="0"/>
        </a:p>
      </dgm:t>
    </dgm:pt>
    <dgm:pt modelId="{417A164D-795D-44F1-BB06-45CE689AF223}" type="parTrans" cxnId="{38592564-8697-4621-ABA3-0A85E6C5D5D8}">
      <dgm:prSet/>
      <dgm:spPr/>
      <dgm:t>
        <a:bodyPr/>
        <a:lstStyle/>
        <a:p>
          <a:endParaRPr lang="en-DE" sz="2000"/>
        </a:p>
      </dgm:t>
    </dgm:pt>
    <dgm:pt modelId="{7E37E90F-B786-47ED-9D43-1831954C65D8}" type="sibTrans" cxnId="{38592564-8697-4621-ABA3-0A85E6C5D5D8}">
      <dgm:prSet custT="1"/>
      <dgm:spPr/>
      <dgm:t>
        <a:bodyPr/>
        <a:lstStyle/>
        <a:p>
          <a:endParaRPr lang="en-DE" sz="2000"/>
        </a:p>
      </dgm:t>
    </dgm:pt>
    <dgm:pt modelId="{AC2EADCA-5E12-4FCA-8D34-0CF3D4A88F78}" type="pres">
      <dgm:prSet presAssocID="{37DD0F79-D593-41CF-8F70-83A061E1AB45}" presName="outerComposite" presStyleCnt="0">
        <dgm:presLayoutVars>
          <dgm:chMax val="5"/>
          <dgm:dir/>
          <dgm:resizeHandles val="exact"/>
        </dgm:presLayoutVars>
      </dgm:prSet>
      <dgm:spPr/>
    </dgm:pt>
    <dgm:pt modelId="{CEE34C3E-E4C6-4FD2-A132-E6B79A25BDD3}" type="pres">
      <dgm:prSet presAssocID="{37DD0F79-D593-41CF-8F70-83A061E1AB45}" presName="dummyMaxCanvas" presStyleCnt="0">
        <dgm:presLayoutVars/>
      </dgm:prSet>
      <dgm:spPr/>
    </dgm:pt>
    <dgm:pt modelId="{2B855589-E574-4804-8327-5B3EB01724EA}" type="pres">
      <dgm:prSet presAssocID="{37DD0F79-D593-41CF-8F70-83A061E1AB45}" presName="ThreeNodes_1" presStyleLbl="node1" presStyleIdx="0" presStyleCnt="3">
        <dgm:presLayoutVars>
          <dgm:bulletEnabled val="1"/>
        </dgm:presLayoutVars>
      </dgm:prSet>
      <dgm:spPr/>
    </dgm:pt>
    <dgm:pt modelId="{41722AFD-29BD-46C8-9696-16530087A04B}" type="pres">
      <dgm:prSet presAssocID="{37DD0F79-D593-41CF-8F70-83A061E1AB45}" presName="ThreeNodes_2" presStyleLbl="node1" presStyleIdx="1" presStyleCnt="3">
        <dgm:presLayoutVars>
          <dgm:bulletEnabled val="1"/>
        </dgm:presLayoutVars>
      </dgm:prSet>
      <dgm:spPr/>
    </dgm:pt>
    <dgm:pt modelId="{E94A67AE-8EDA-4674-862E-3E30C682038F}" type="pres">
      <dgm:prSet presAssocID="{37DD0F79-D593-41CF-8F70-83A061E1AB45}" presName="ThreeNodes_3" presStyleLbl="node1" presStyleIdx="2" presStyleCnt="3">
        <dgm:presLayoutVars>
          <dgm:bulletEnabled val="1"/>
        </dgm:presLayoutVars>
      </dgm:prSet>
      <dgm:spPr/>
    </dgm:pt>
    <dgm:pt modelId="{9BA335F6-E23C-4B8C-8BB8-9CF6508F81C7}" type="pres">
      <dgm:prSet presAssocID="{37DD0F79-D593-41CF-8F70-83A061E1AB45}" presName="ThreeConn_1-2" presStyleLbl="fgAccFollowNode1" presStyleIdx="0" presStyleCnt="2">
        <dgm:presLayoutVars>
          <dgm:bulletEnabled val="1"/>
        </dgm:presLayoutVars>
      </dgm:prSet>
      <dgm:spPr/>
    </dgm:pt>
    <dgm:pt modelId="{56A4DD51-422B-4DCD-9374-8191092D91E9}" type="pres">
      <dgm:prSet presAssocID="{37DD0F79-D593-41CF-8F70-83A061E1AB45}" presName="ThreeConn_2-3" presStyleLbl="fgAccFollowNode1" presStyleIdx="1" presStyleCnt="2">
        <dgm:presLayoutVars>
          <dgm:bulletEnabled val="1"/>
        </dgm:presLayoutVars>
      </dgm:prSet>
      <dgm:spPr/>
    </dgm:pt>
    <dgm:pt modelId="{DC0DFB8A-FF3B-4165-B79E-A7704AF09881}" type="pres">
      <dgm:prSet presAssocID="{37DD0F79-D593-41CF-8F70-83A061E1AB45}" presName="ThreeNodes_1_text" presStyleLbl="node1" presStyleIdx="2" presStyleCnt="3">
        <dgm:presLayoutVars>
          <dgm:bulletEnabled val="1"/>
        </dgm:presLayoutVars>
      </dgm:prSet>
      <dgm:spPr/>
    </dgm:pt>
    <dgm:pt modelId="{9E28C5E1-6E56-41C6-8981-E1F5AE796C51}" type="pres">
      <dgm:prSet presAssocID="{37DD0F79-D593-41CF-8F70-83A061E1AB45}" presName="ThreeNodes_2_text" presStyleLbl="node1" presStyleIdx="2" presStyleCnt="3">
        <dgm:presLayoutVars>
          <dgm:bulletEnabled val="1"/>
        </dgm:presLayoutVars>
      </dgm:prSet>
      <dgm:spPr/>
    </dgm:pt>
    <dgm:pt modelId="{C418E7DF-7ADC-455D-B08C-5E98C1C5999C}" type="pres">
      <dgm:prSet presAssocID="{37DD0F79-D593-41CF-8F70-83A061E1AB4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3467609-1D25-41CC-A524-23B4D8F44876}" srcId="{37DD0F79-D593-41CF-8F70-83A061E1AB45}" destId="{A034BEEA-69B9-49F7-8AB7-45E0C0337796}" srcOrd="2" destOrd="0" parTransId="{D4F7A6F0-E2EF-4C73-BA9F-C58CEA02AC03}" sibTransId="{593B19A8-03D4-492F-A62E-7EF28A426EE2}"/>
    <dgm:cxn modelId="{7863453F-136B-483E-AFD2-EEDD59D3B121}" type="presOf" srcId="{FF71C8F3-0E50-4B41-9E6E-7B4278B46928}" destId="{9E28C5E1-6E56-41C6-8981-E1F5AE796C51}" srcOrd="1" destOrd="0" presId="urn:microsoft.com/office/officeart/2005/8/layout/vProcess5"/>
    <dgm:cxn modelId="{38592564-8697-4621-ABA3-0A85E6C5D5D8}" srcId="{37DD0F79-D593-41CF-8F70-83A061E1AB45}" destId="{FF71C8F3-0E50-4B41-9E6E-7B4278B46928}" srcOrd="1" destOrd="0" parTransId="{417A164D-795D-44F1-BB06-45CE689AF223}" sibTransId="{7E37E90F-B786-47ED-9D43-1831954C65D8}"/>
    <dgm:cxn modelId="{A664D24B-1CAF-48BC-A610-9C64AD541C46}" type="presOf" srcId="{0C387C93-D498-49C3-8CC3-0E091231CBEC}" destId="{2B855589-E574-4804-8327-5B3EB01724EA}" srcOrd="0" destOrd="0" presId="urn:microsoft.com/office/officeart/2005/8/layout/vProcess5"/>
    <dgm:cxn modelId="{8DA79E82-C643-48C2-A8DE-A535932B0FE5}" srcId="{37DD0F79-D593-41CF-8F70-83A061E1AB45}" destId="{0C387C93-D498-49C3-8CC3-0E091231CBEC}" srcOrd="0" destOrd="0" parTransId="{E6A1A1EA-A0C0-48A4-821F-299DE1A5593B}" sibTransId="{F5B81D63-3A71-49BD-B3CA-283AB101B68A}"/>
    <dgm:cxn modelId="{7ED4C796-BBFF-4185-8E7E-3CAD0F986AB1}" type="presOf" srcId="{7E37E90F-B786-47ED-9D43-1831954C65D8}" destId="{56A4DD51-422B-4DCD-9374-8191092D91E9}" srcOrd="0" destOrd="0" presId="urn:microsoft.com/office/officeart/2005/8/layout/vProcess5"/>
    <dgm:cxn modelId="{9CB403A3-3E47-4D36-B80D-CBAE1E54B25D}" type="presOf" srcId="{A034BEEA-69B9-49F7-8AB7-45E0C0337796}" destId="{E94A67AE-8EDA-4674-862E-3E30C682038F}" srcOrd="0" destOrd="0" presId="urn:microsoft.com/office/officeart/2005/8/layout/vProcess5"/>
    <dgm:cxn modelId="{87C56CAE-EBD5-4AE2-B851-7C49FFF9FEE3}" type="presOf" srcId="{37DD0F79-D593-41CF-8F70-83A061E1AB45}" destId="{AC2EADCA-5E12-4FCA-8D34-0CF3D4A88F78}" srcOrd="0" destOrd="0" presId="urn:microsoft.com/office/officeart/2005/8/layout/vProcess5"/>
    <dgm:cxn modelId="{01A431B5-C99C-4F31-BDE2-9C0CF631E2DF}" type="presOf" srcId="{F5B81D63-3A71-49BD-B3CA-283AB101B68A}" destId="{9BA335F6-E23C-4B8C-8BB8-9CF6508F81C7}" srcOrd="0" destOrd="0" presId="urn:microsoft.com/office/officeart/2005/8/layout/vProcess5"/>
    <dgm:cxn modelId="{633A2CBC-AE61-40CA-8E84-61078464857D}" type="presOf" srcId="{0C387C93-D498-49C3-8CC3-0E091231CBEC}" destId="{DC0DFB8A-FF3B-4165-B79E-A7704AF09881}" srcOrd="1" destOrd="0" presId="urn:microsoft.com/office/officeart/2005/8/layout/vProcess5"/>
    <dgm:cxn modelId="{76EDF2BC-6A60-4BDA-A9E4-F42DA67D37A9}" type="presOf" srcId="{FF71C8F3-0E50-4B41-9E6E-7B4278B46928}" destId="{41722AFD-29BD-46C8-9696-16530087A04B}" srcOrd="0" destOrd="0" presId="urn:microsoft.com/office/officeart/2005/8/layout/vProcess5"/>
    <dgm:cxn modelId="{C0D5FFFE-2B80-4E41-A861-D56E55E6D457}" type="presOf" srcId="{A034BEEA-69B9-49F7-8AB7-45E0C0337796}" destId="{C418E7DF-7ADC-455D-B08C-5E98C1C5999C}" srcOrd="1" destOrd="0" presId="urn:microsoft.com/office/officeart/2005/8/layout/vProcess5"/>
    <dgm:cxn modelId="{6919CAEA-9328-43CD-9D09-13737571067A}" type="presParOf" srcId="{AC2EADCA-5E12-4FCA-8D34-0CF3D4A88F78}" destId="{CEE34C3E-E4C6-4FD2-A132-E6B79A25BDD3}" srcOrd="0" destOrd="0" presId="urn:microsoft.com/office/officeart/2005/8/layout/vProcess5"/>
    <dgm:cxn modelId="{9589F54B-185A-4A99-B79E-11C792D83443}" type="presParOf" srcId="{AC2EADCA-5E12-4FCA-8D34-0CF3D4A88F78}" destId="{2B855589-E574-4804-8327-5B3EB01724EA}" srcOrd="1" destOrd="0" presId="urn:microsoft.com/office/officeart/2005/8/layout/vProcess5"/>
    <dgm:cxn modelId="{20D35921-FCD2-4BDE-9A58-3871C3193B0B}" type="presParOf" srcId="{AC2EADCA-5E12-4FCA-8D34-0CF3D4A88F78}" destId="{41722AFD-29BD-46C8-9696-16530087A04B}" srcOrd="2" destOrd="0" presId="urn:microsoft.com/office/officeart/2005/8/layout/vProcess5"/>
    <dgm:cxn modelId="{BBB81CAD-C30A-41CF-A7A5-F4213746AF06}" type="presParOf" srcId="{AC2EADCA-5E12-4FCA-8D34-0CF3D4A88F78}" destId="{E94A67AE-8EDA-4674-862E-3E30C682038F}" srcOrd="3" destOrd="0" presId="urn:microsoft.com/office/officeart/2005/8/layout/vProcess5"/>
    <dgm:cxn modelId="{2898DEE1-10C4-4816-9517-081799785F11}" type="presParOf" srcId="{AC2EADCA-5E12-4FCA-8D34-0CF3D4A88F78}" destId="{9BA335F6-E23C-4B8C-8BB8-9CF6508F81C7}" srcOrd="4" destOrd="0" presId="urn:microsoft.com/office/officeart/2005/8/layout/vProcess5"/>
    <dgm:cxn modelId="{785C5922-1731-4607-9600-B8E7415E61B6}" type="presParOf" srcId="{AC2EADCA-5E12-4FCA-8D34-0CF3D4A88F78}" destId="{56A4DD51-422B-4DCD-9374-8191092D91E9}" srcOrd="5" destOrd="0" presId="urn:microsoft.com/office/officeart/2005/8/layout/vProcess5"/>
    <dgm:cxn modelId="{16F742EF-1512-4989-98BA-8FAC3AD2D7E9}" type="presParOf" srcId="{AC2EADCA-5E12-4FCA-8D34-0CF3D4A88F78}" destId="{DC0DFB8A-FF3B-4165-B79E-A7704AF09881}" srcOrd="6" destOrd="0" presId="urn:microsoft.com/office/officeart/2005/8/layout/vProcess5"/>
    <dgm:cxn modelId="{52BE7E5D-47EA-4E85-98A6-74336C89B0C1}" type="presParOf" srcId="{AC2EADCA-5E12-4FCA-8D34-0CF3D4A88F78}" destId="{9E28C5E1-6E56-41C6-8981-E1F5AE796C51}" srcOrd="7" destOrd="0" presId="urn:microsoft.com/office/officeart/2005/8/layout/vProcess5"/>
    <dgm:cxn modelId="{C1B343E5-805F-4947-BBD0-261559CD99C4}" type="presParOf" srcId="{AC2EADCA-5E12-4FCA-8D34-0CF3D4A88F78}" destId="{C418E7DF-7ADC-455D-B08C-5E98C1C5999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55589-E574-4804-8327-5B3EB01724EA}">
      <dsp:nvSpPr>
        <dsp:cNvPr id="0" name=""/>
        <dsp:cNvSpPr/>
      </dsp:nvSpPr>
      <dsp:spPr>
        <a:xfrm>
          <a:off x="0" y="0"/>
          <a:ext cx="3518400" cy="11134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        Classifcation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        </a:t>
          </a:r>
          <a:r>
            <a:rPr lang="de-DE" sz="2000" b="1" kern="1200" dirty="0"/>
            <a:t>Schema</a:t>
          </a:r>
          <a:endParaRPr lang="en-DE" sz="2000" b="1" kern="1200" dirty="0"/>
        </a:p>
      </dsp:txBody>
      <dsp:txXfrm>
        <a:off x="32612" y="32612"/>
        <a:ext cx="2316878" cy="1048248"/>
      </dsp:txXfrm>
    </dsp:sp>
    <dsp:sp modelId="{41722AFD-29BD-46C8-9696-16530087A04B}">
      <dsp:nvSpPr>
        <dsp:cNvPr id="0" name=""/>
        <dsp:cNvSpPr/>
      </dsp:nvSpPr>
      <dsp:spPr>
        <a:xfrm>
          <a:off x="310447" y="1299051"/>
          <a:ext cx="3518400" cy="1113472"/>
        </a:xfrm>
        <a:prstGeom prst="roundRect">
          <a:avLst>
            <a:gd name="adj" fmla="val 10000"/>
          </a:avLst>
        </a:prstGeom>
        <a:solidFill>
          <a:schemeClr val="accent2">
            <a:hueOff val="-7085945"/>
            <a:satOff val="-12393"/>
            <a:lumOff val="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        </a:t>
          </a:r>
          <a:r>
            <a:rPr lang="en-GB" sz="2000" b="1" kern="1200" dirty="0"/>
            <a:t>Crowdsourcing</a:t>
          </a:r>
          <a:endParaRPr lang="de-DE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        </a:t>
          </a:r>
          <a:r>
            <a:rPr lang="en-GB" sz="2000" kern="1200" dirty="0" err="1"/>
            <a:t>Campagins</a:t>
          </a:r>
          <a:endParaRPr lang="en-DE" sz="2000" b="1" kern="1200" dirty="0"/>
        </a:p>
      </dsp:txBody>
      <dsp:txXfrm>
        <a:off x="343059" y="1331663"/>
        <a:ext cx="2418972" cy="1048248"/>
      </dsp:txXfrm>
    </dsp:sp>
    <dsp:sp modelId="{E94A67AE-8EDA-4674-862E-3E30C682038F}">
      <dsp:nvSpPr>
        <dsp:cNvPr id="0" name=""/>
        <dsp:cNvSpPr/>
      </dsp:nvSpPr>
      <dsp:spPr>
        <a:xfrm>
          <a:off x="620894" y="2598102"/>
          <a:ext cx="3518400" cy="1113472"/>
        </a:xfrm>
        <a:prstGeom prst="roundRect">
          <a:avLst>
            <a:gd name="adj" fmla="val 10000"/>
          </a:avLst>
        </a:prstGeom>
        <a:solidFill>
          <a:schemeClr val="accent2">
            <a:hueOff val="-14171891"/>
            <a:satOff val="-24787"/>
            <a:lumOff val="58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        Evaluation</a:t>
          </a:r>
          <a:endParaRPr lang="en-DE" sz="2000" b="1" kern="1200" dirty="0"/>
        </a:p>
      </dsp:txBody>
      <dsp:txXfrm>
        <a:off x="653506" y="2630714"/>
        <a:ext cx="2418972" cy="1048248"/>
      </dsp:txXfrm>
    </dsp:sp>
    <dsp:sp modelId="{9BA335F6-E23C-4B8C-8BB8-9CF6508F81C7}">
      <dsp:nvSpPr>
        <dsp:cNvPr id="0" name=""/>
        <dsp:cNvSpPr/>
      </dsp:nvSpPr>
      <dsp:spPr>
        <a:xfrm>
          <a:off x="2794643" y="844383"/>
          <a:ext cx="723757" cy="7237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DE" sz="2000" kern="1200"/>
        </a:p>
      </dsp:txBody>
      <dsp:txXfrm>
        <a:off x="2957488" y="844383"/>
        <a:ext cx="398067" cy="544627"/>
      </dsp:txXfrm>
    </dsp:sp>
    <dsp:sp modelId="{56A4DD51-422B-4DCD-9374-8191092D91E9}">
      <dsp:nvSpPr>
        <dsp:cNvPr id="0" name=""/>
        <dsp:cNvSpPr/>
      </dsp:nvSpPr>
      <dsp:spPr>
        <a:xfrm>
          <a:off x="3105090" y="2136011"/>
          <a:ext cx="723757" cy="7237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4346833"/>
            <a:satOff val="-584"/>
            <a:lumOff val="15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4346833"/>
              <a:satOff val="-584"/>
              <a:lumOff val="1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DE" sz="2000" kern="1200"/>
        </a:p>
      </dsp:txBody>
      <dsp:txXfrm>
        <a:off x="3267935" y="2136011"/>
        <a:ext cx="398067" cy="544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55589-E574-4804-8327-5B3EB01724EA}">
      <dsp:nvSpPr>
        <dsp:cNvPr id="0" name=""/>
        <dsp:cNvSpPr/>
      </dsp:nvSpPr>
      <dsp:spPr>
        <a:xfrm>
          <a:off x="0" y="0"/>
          <a:ext cx="3518400" cy="11134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        Classifcation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        </a:t>
          </a:r>
          <a:r>
            <a:rPr lang="de-DE" sz="2000" b="1" kern="1200" dirty="0"/>
            <a:t>Schema</a:t>
          </a:r>
          <a:endParaRPr lang="en-DE" sz="2000" b="1" kern="1200" dirty="0"/>
        </a:p>
      </dsp:txBody>
      <dsp:txXfrm>
        <a:off x="32612" y="32612"/>
        <a:ext cx="2316878" cy="1048248"/>
      </dsp:txXfrm>
    </dsp:sp>
    <dsp:sp modelId="{41722AFD-29BD-46C8-9696-16530087A04B}">
      <dsp:nvSpPr>
        <dsp:cNvPr id="0" name=""/>
        <dsp:cNvSpPr/>
      </dsp:nvSpPr>
      <dsp:spPr>
        <a:xfrm>
          <a:off x="310447" y="1299051"/>
          <a:ext cx="3518400" cy="1113472"/>
        </a:xfrm>
        <a:prstGeom prst="roundRect">
          <a:avLst>
            <a:gd name="adj" fmla="val 10000"/>
          </a:avLst>
        </a:prstGeom>
        <a:solidFill>
          <a:schemeClr val="accent2">
            <a:hueOff val="-7085945"/>
            <a:satOff val="-12393"/>
            <a:lumOff val="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        </a:t>
          </a:r>
          <a:r>
            <a:rPr lang="en-GB" sz="2000" b="1" kern="1200" dirty="0"/>
            <a:t>Crowdsourcing</a:t>
          </a:r>
          <a:endParaRPr lang="de-DE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        </a:t>
          </a:r>
          <a:r>
            <a:rPr lang="en-GB" sz="2000" kern="1200" dirty="0" err="1"/>
            <a:t>Campagins</a:t>
          </a:r>
          <a:endParaRPr lang="en-DE" sz="2000" b="1" kern="1200" dirty="0"/>
        </a:p>
      </dsp:txBody>
      <dsp:txXfrm>
        <a:off x="343059" y="1331663"/>
        <a:ext cx="2418972" cy="1048248"/>
      </dsp:txXfrm>
    </dsp:sp>
    <dsp:sp modelId="{E94A67AE-8EDA-4674-862E-3E30C682038F}">
      <dsp:nvSpPr>
        <dsp:cNvPr id="0" name=""/>
        <dsp:cNvSpPr/>
      </dsp:nvSpPr>
      <dsp:spPr>
        <a:xfrm>
          <a:off x="620894" y="2598102"/>
          <a:ext cx="3518400" cy="1113472"/>
        </a:xfrm>
        <a:prstGeom prst="roundRect">
          <a:avLst>
            <a:gd name="adj" fmla="val 10000"/>
          </a:avLst>
        </a:prstGeom>
        <a:solidFill>
          <a:schemeClr val="accent2">
            <a:hueOff val="-14171891"/>
            <a:satOff val="-24787"/>
            <a:lumOff val="58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        Evaluation</a:t>
          </a:r>
          <a:endParaRPr lang="en-DE" sz="2000" b="1" kern="1200" dirty="0"/>
        </a:p>
      </dsp:txBody>
      <dsp:txXfrm>
        <a:off x="653506" y="2630714"/>
        <a:ext cx="2418972" cy="1048248"/>
      </dsp:txXfrm>
    </dsp:sp>
    <dsp:sp modelId="{9BA335F6-E23C-4B8C-8BB8-9CF6508F81C7}">
      <dsp:nvSpPr>
        <dsp:cNvPr id="0" name=""/>
        <dsp:cNvSpPr/>
      </dsp:nvSpPr>
      <dsp:spPr>
        <a:xfrm>
          <a:off x="2794643" y="844383"/>
          <a:ext cx="723757" cy="7237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DE" sz="2000" kern="1200"/>
        </a:p>
      </dsp:txBody>
      <dsp:txXfrm>
        <a:off x="2957488" y="844383"/>
        <a:ext cx="398067" cy="544627"/>
      </dsp:txXfrm>
    </dsp:sp>
    <dsp:sp modelId="{56A4DD51-422B-4DCD-9374-8191092D91E9}">
      <dsp:nvSpPr>
        <dsp:cNvPr id="0" name=""/>
        <dsp:cNvSpPr/>
      </dsp:nvSpPr>
      <dsp:spPr>
        <a:xfrm>
          <a:off x="3105090" y="2136011"/>
          <a:ext cx="723757" cy="7237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4346833"/>
            <a:satOff val="-584"/>
            <a:lumOff val="15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4346833"/>
              <a:satOff val="-584"/>
              <a:lumOff val="1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DE" sz="2000" kern="1200"/>
        </a:p>
      </dsp:txBody>
      <dsp:txXfrm>
        <a:off x="3267935" y="2136011"/>
        <a:ext cx="398067" cy="544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29791-17C3-4DCE-ABAC-2AC1E76531A3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BCD-1D24-4C05-B50A-FBDABA9A0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47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Hello &amp; Welcome.</a:t>
            </a:r>
          </a:p>
          <a:p>
            <a:endParaRPr lang="de-DE" dirty="0"/>
          </a:p>
          <a:p>
            <a:r>
              <a:rPr lang="de-DE" dirty="0"/>
              <a:t>In the next 20 minutes, </a:t>
            </a:r>
          </a:p>
          <a:p>
            <a:r>
              <a:rPr lang="de-DE" dirty="0"/>
              <a:t>we are gonna be talking about </a:t>
            </a:r>
          </a:p>
          <a:p>
            <a:r>
              <a:rPr lang="en-GB" b="1" dirty="0"/>
              <a:t>Content in Anonymous Hyperlocal Communities</a:t>
            </a:r>
            <a:endParaRPr lang="de-DE" b="1" dirty="0"/>
          </a:p>
          <a:p>
            <a:r>
              <a:rPr lang="de-DE" dirty="0"/>
              <a:t> --- Spotlighting the Kingdom of Saudi Arabia</a:t>
            </a:r>
          </a:p>
          <a:p>
            <a:endParaRPr lang="de-DE" dirty="0"/>
          </a:p>
          <a:p>
            <a:r>
              <a:rPr lang="de-DE" dirty="0"/>
              <a:t>I am Helge, Researcher &amp; PhD Student at BTU</a:t>
            </a:r>
          </a:p>
          <a:p>
            <a:r>
              <a:rPr lang="de-DE" dirty="0"/>
              <a:t> – and this is joint work with Oliver &amp; Niklas.</a:t>
            </a:r>
          </a:p>
          <a:p>
            <a:endParaRPr lang="de-DE" baseline="0" dirty="0"/>
          </a:p>
          <a:p>
            <a:r>
              <a:rPr lang="de-DE" baseline="0" dirty="0"/>
              <a:t>Thanks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/>
              <a:t>For having me here for the 3rd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/>
              <a:t>Thanks for organizing this year‘s iteration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/>
              <a:t>And thanks to the Reviewers for their valuable feedback</a:t>
            </a:r>
          </a:p>
          <a:p>
            <a:endParaRPr lang="de-DE" dirty="0"/>
          </a:p>
          <a:p>
            <a:r>
              <a:rPr lang="de-DE" dirty="0"/>
              <a:t>As a </a:t>
            </a:r>
            <a:r>
              <a:rPr lang="de-DE" b="1" dirty="0"/>
              <a:t>disclaimer</a:t>
            </a:r>
            <a:r>
              <a:rPr lang="de-DE" dirty="0"/>
              <a:t>: I did </a:t>
            </a:r>
            <a:r>
              <a:rPr lang="de-DE" b="1" dirty="0"/>
              <a:t>not</a:t>
            </a:r>
            <a:r>
              <a:rPr lang="de-DE" dirty="0"/>
              <a:t> have </a:t>
            </a:r>
            <a:r>
              <a:rPr lang="de-DE" b="1" dirty="0"/>
              <a:t>too much time to prepare </a:t>
            </a:r>
            <a:r>
              <a:rPr lang="de-DE" dirty="0"/>
              <a:t>for today.</a:t>
            </a:r>
          </a:p>
          <a:p>
            <a:r>
              <a:rPr lang="de-DE" dirty="0"/>
              <a:t>We will </a:t>
            </a:r>
            <a:r>
              <a:rPr lang="de-DE" b="1" dirty="0"/>
              <a:t>see how timing turns out</a:t>
            </a:r>
            <a:r>
              <a:rPr lang="de-DE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Let‘s get right into it &amp; start with a short Motivation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(#)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38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Here, a </a:t>
            </a:r>
            <a:r>
              <a:rPr lang="de-DE" b="1" dirty="0"/>
              <a:t>post is shown</a:t>
            </a:r>
            <a:r>
              <a:rPr lang="de-DE" dirty="0"/>
              <a:t>,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Then possibly </a:t>
            </a:r>
            <a:r>
              <a:rPr lang="de-DE" b="1" dirty="0"/>
              <a:t>multiple questions </a:t>
            </a:r>
            <a:r>
              <a:rPr lang="de-DE" dirty="0"/>
              <a:t>may be asked.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Quite simple.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de-DE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But enough, </a:t>
            </a:r>
            <a:r>
              <a:rPr lang="de-DE" b="1" dirty="0"/>
              <a:t>I am sure you want to see RESULTS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27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(#) First, focus on </a:t>
            </a:r>
            <a:r>
              <a:rPr lang="de-DE" b="1" dirty="0"/>
              <a:t>Intents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Note that this includes lots of </a:t>
            </a:r>
            <a:r>
              <a:rPr lang="de-DE" b="1" dirty="0"/>
              <a:t>local references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   (events, cafes, university, shops,. ..)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/>
              <a:t>Seeking Interaction</a:t>
            </a:r>
            <a:r>
              <a:rPr lang="de-DE" dirty="0"/>
              <a:t> / Info ++ </a:t>
            </a:r>
            <a:r>
              <a:rPr lang="de-DE" b="1" dirty="0"/>
              <a:t>Self Expression </a:t>
            </a:r>
            <a:r>
              <a:rPr lang="de-DE" dirty="0"/>
              <a:t>very popular.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As for </a:t>
            </a:r>
            <a:r>
              <a:rPr lang="de-DE" b="1" dirty="0"/>
              <a:t>Topics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A lot about </a:t>
            </a:r>
            <a:r>
              <a:rPr lang="de-DE" b="1" dirty="0"/>
              <a:t>People &amp; Relationships</a:t>
            </a:r>
            <a:r>
              <a:rPr lang="de-DE" dirty="0"/>
              <a:t> + </a:t>
            </a:r>
            <a:r>
              <a:rPr lang="de-DE" b="1" dirty="0"/>
              <a:t>about oneself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And others...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Top items are </a:t>
            </a:r>
            <a:r>
              <a:rPr lang="de-DE" b="1" dirty="0"/>
              <a:t>in line with RW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Unfortunately, </a:t>
            </a:r>
            <a:r>
              <a:rPr lang="de-DE" b="1" dirty="0"/>
              <a:t>Coverage could be better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r>
              <a:rPr lang="de-DE" dirty="0"/>
              <a:t>Sticking to this topic: </a:t>
            </a:r>
            <a:r>
              <a:rPr lang="de-DE" b="1" dirty="0"/>
              <a:t>how good is the schema overall?</a:t>
            </a:r>
          </a:p>
          <a:p>
            <a:r>
              <a:rPr lang="de-DE" dirty="0"/>
              <a:t>(#)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18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(#) We measure annotator </a:t>
            </a:r>
            <a:r>
              <a:rPr lang="de-DE" b="1" dirty="0"/>
              <a:t>Agreement </a:t>
            </a:r>
            <a:r>
              <a:rPr lang="de-DE" dirty="0"/>
              <a:t>with </a:t>
            </a:r>
            <a:r>
              <a:rPr lang="de-DE" b="1" dirty="0"/>
              <a:t>Krippendorf Alpha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Is </a:t>
            </a:r>
            <a:r>
              <a:rPr lang="de-DE" b="1" dirty="0"/>
              <a:t>substantial </a:t>
            </a:r>
            <a:r>
              <a:rPr lang="de-DE" b="0" dirty="0"/>
              <a:t>for</a:t>
            </a:r>
            <a:r>
              <a:rPr lang="de-DE" b="1" dirty="0"/>
              <a:t> Intents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/>
              <a:t>Moderate to substantial </a:t>
            </a:r>
            <a:r>
              <a:rPr lang="de-DE" b="0" dirty="0"/>
              <a:t>for</a:t>
            </a:r>
            <a:r>
              <a:rPr lang="de-DE" b="1" dirty="0"/>
              <a:t> Topics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We have lots of </a:t>
            </a:r>
            <a:r>
              <a:rPr lang="de-DE" b="1" dirty="0"/>
              <a:t>qualitative feedback </a:t>
            </a:r>
            <a:r>
              <a:rPr lang="de-DE" dirty="0"/>
              <a:t>from refinement &amp; discussion rounds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Largely </a:t>
            </a:r>
            <a:r>
              <a:rPr lang="de-DE" b="1" dirty="0"/>
              <a:t>Non-Toxic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Probably most </a:t>
            </a:r>
            <a:r>
              <a:rPr lang="de-DE" b="1" dirty="0"/>
              <a:t>Young people / Teens </a:t>
            </a:r>
            <a:r>
              <a:rPr lang="de-DE" dirty="0"/>
              <a:t>(no demographics available)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Many seeking for any interaction – games &amp; from the other sex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Ok, but how is this reflected in the data?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Therefore, we take a look at the </a:t>
            </a:r>
            <a:r>
              <a:rPr lang="de-DE" b="1" dirty="0"/>
              <a:t>confusion</a:t>
            </a:r>
            <a:r>
              <a:rPr lang="de-DE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11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 now inspect the </a:t>
            </a:r>
            <a:r>
              <a:rPr lang="de-DE" b="1" dirty="0"/>
              <a:t>confusion between annotators</a:t>
            </a:r>
          </a:p>
          <a:p>
            <a:r>
              <a:rPr lang="de-DE" dirty="0"/>
              <a:t>(#) Intents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Topics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First, we observe a </a:t>
            </a:r>
            <a:r>
              <a:rPr lang="de-DE" b="1" dirty="0"/>
              <a:t>strong diagonal</a:t>
            </a:r>
            <a:r>
              <a:rPr lang="de-DE" dirty="0"/>
              <a:t>, good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the confusion values </a:t>
            </a:r>
            <a:r>
              <a:rPr lang="de-DE" b="1" dirty="0"/>
              <a:t>for topics are higher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Some </a:t>
            </a:r>
            <a:r>
              <a:rPr lang="de-DE" b="1" dirty="0"/>
              <a:t>may be explained </a:t>
            </a:r>
            <a:r>
              <a:rPr lang="de-DE" dirty="0"/>
              <a:t>– like Class Similarities in Entertainment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</a:t>
            </a:r>
            <a:r>
              <a:rPr lang="de-DE" b="1" dirty="0"/>
              <a:t>Others may not </a:t>
            </a:r>
            <a:r>
              <a:rPr lang="de-DE" dirty="0"/>
              <a:t>necessarily.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So the </a:t>
            </a:r>
            <a:r>
              <a:rPr lang="de-DE" b="1" dirty="0"/>
              <a:t>precision could be better </a:t>
            </a:r>
            <a:r>
              <a:rPr lang="de-DE" dirty="0"/>
              <a:t>(that the trade-off in the schema)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</a:t>
            </a:r>
            <a:r>
              <a:rPr lang="de-DE" b="1" dirty="0"/>
              <a:t>No model is perfect</a:t>
            </a:r>
            <a:r>
              <a:rPr lang="de-DE" dirty="0"/>
              <a:t>. Schema Creation is HARD.</a:t>
            </a:r>
            <a:endParaRPr lang="en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So let us next look into our results from a city perspective.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20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That is, we show </a:t>
            </a:r>
            <a:r>
              <a:rPr lang="de-DE" b="1" dirty="0"/>
              <a:t>differences </a:t>
            </a:r>
            <a:r>
              <a:rPr lang="de-DE" dirty="0"/>
              <a:t>for </a:t>
            </a:r>
            <a:r>
              <a:rPr lang="de-DE" b="1" dirty="0"/>
              <a:t>Jeddah </a:t>
            </a:r>
            <a:r>
              <a:rPr lang="de-DE" dirty="0"/>
              <a:t>to </a:t>
            </a:r>
            <a:r>
              <a:rPr lang="de-DE" b="1" dirty="0"/>
              <a:t>Riyadh</a:t>
            </a:r>
          </a:p>
          <a:p>
            <a:r>
              <a:rPr lang="de-DE" dirty="0"/>
              <a:t>Both are the </a:t>
            </a:r>
            <a:r>
              <a:rPr lang="de-DE" b="1" dirty="0"/>
              <a:t>biggest cities</a:t>
            </a:r>
            <a:r>
              <a:rPr lang="de-DE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Riyadh – bigger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Jeddah – smaller, believed to be more liberal &amp; open</a:t>
            </a:r>
            <a:endParaRPr lang="en-DE" dirty="0"/>
          </a:p>
          <a:p>
            <a:endParaRPr lang="de-DE" dirty="0"/>
          </a:p>
          <a:p>
            <a:r>
              <a:rPr lang="de-DE" dirty="0"/>
              <a:t>(#) We plot our </a:t>
            </a:r>
            <a:r>
              <a:rPr lang="de-DE" b="1" dirty="0"/>
              <a:t>Intents &amp; Topics</a:t>
            </a:r>
            <a:r>
              <a:rPr lang="de-DE" dirty="0"/>
              <a:t> as a </a:t>
            </a:r>
            <a:r>
              <a:rPr lang="de-DE" b="1" dirty="0"/>
              <a:t>heatmap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where the </a:t>
            </a:r>
            <a:r>
              <a:rPr lang="de-DE" b="1" dirty="0"/>
              <a:t>z-axis</a:t>
            </a:r>
            <a:r>
              <a:rPr lang="de-DE" dirty="0"/>
              <a:t> denotes the </a:t>
            </a:r>
            <a:r>
              <a:rPr lang="de-DE" b="1" dirty="0"/>
              <a:t>relative pdf difference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Blue = more in Riyah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Pink = more in Jeddah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So the result </a:t>
            </a:r>
            <a:r>
              <a:rPr lang="de-DE" b="1" dirty="0"/>
              <a:t>looks like a wild scatter</a:t>
            </a:r>
            <a:r>
              <a:rPr lang="de-DE" dirty="0"/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However, </a:t>
            </a:r>
            <a:r>
              <a:rPr lang="de-DE" b="1" dirty="0"/>
              <a:t>average aggregations </a:t>
            </a:r>
            <a:r>
              <a:rPr lang="de-DE" dirty="0"/>
              <a:t>show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     that there is a </a:t>
            </a:r>
            <a:r>
              <a:rPr lang="de-DE" b="1" dirty="0"/>
              <a:t>broader topical spectrum in Riyadh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whereas the </a:t>
            </a:r>
            <a:r>
              <a:rPr lang="de-DE" b="1" dirty="0"/>
              <a:t>Jeddah </a:t>
            </a:r>
            <a:r>
              <a:rPr lang="de-DE" dirty="0"/>
              <a:t>communty </a:t>
            </a:r>
            <a:r>
              <a:rPr lang="de-DE" b="1" dirty="0"/>
              <a:t>focuses </a:t>
            </a:r>
            <a:r>
              <a:rPr lang="de-DE" dirty="0"/>
              <a:t>more 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Entertainment</a:t>
            </a:r>
            <a:endParaRPr lang="de-DE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So </a:t>
            </a:r>
            <a:r>
              <a:rPr lang="de-DE" b="1" dirty="0"/>
              <a:t>we find differences in spatially distinct communities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That is nice, but we felt that our </a:t>
            </a:r>
            <a:r>
              <a:rPr lang="de-DE" b="1" dirty="0"/>
              <a:t>schema </a:t>
            </a:r>
            <a:r>
              <a:rPr lang="de-DE" b="0" dirty="0"/>
              <a:t>is </a:t>
            </a:r>
            <a:r>
              <a:rPr lang="de-DE" b="1" dirty="0"/>
              <a:t>missing a qualitative aspect</a:t>
            </a:r>
            <a:r>
              <a:rPr lang="de-DE" b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-- as seen in the </a:t>
            </a:r>
            <a:r>
              <a:rPr lang="de-DE" b="1" dirty="0"/>
              <a:t>keynote</a:t>
            </a:r>
            <a:r>
              <a:rPr lang="de-DE" b="0" dirty="0"/>
              <a:t>: </a:t>
            </a:r>
            <a:r>
              <a:rPr lang="de-DE" b="1" dirty="0"/>
              <a:t>more everyday life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Thus, we finally look into the </a:t>
            </a:r>
            <a:r>
              <a:rPr lang="de-DE" b="1" dirty="0"/>
              <a:t>top-used hashtags</a:t>
            </a:r>
            <a:r>
              <a:rPr lang="de-DE" b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Skip time over Hashtags?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(#)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28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We had access to all used </a:t>
            </a:r>
            <a:r>
              <a:rPr lang="de-DE" b="1" dirty="0"/>
              <a:t>hashtags</a:t>
            </a:r>
            <a:r>
              <a:rPr lang="de-DE" dirty="0"/>
              <a:t> &amp; counted </a:t>
            </a:r>
            <a:r>
              <a:rPr lang="de-DE" b="1" dirty="0"/>
              <a:t>occurrences</a:t>
            </a:r>
            <a:r>
              <a:rPr lang="de-DE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(#) This is </a:t>
            </a:r>
            <a:r>
              <a:rPr lang="de-DE" b="1" dirty="0"/>
              <a:t>the result</a:t>
            </a:r>
            <a:r>
              <a:rPr lang="de-DE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(#) Some are about </a:t>
            </a:r>
            <a:r>
              <a:rPr lang="de-DE" b="1" dirty="0"/>
              <a:t>Self-Admission/Confessions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Others about expoiting the platform to </a:t>
            </a:r>
            <a:r>
              <a:rPr lang="de-DE" b="1" dirty="0"/>
              <a:t>gather Karma </a:t>
            </a:r>
            <a:r>
              <a:rPr lang="de-DE" b="0" dirty="0"/>
              <a:t>(in app gamification)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Yet, remaining are about </a:t>
            </a:r>
            <a:r>
              <a:rPr lang="de-DE" b="1" dirty="0"/>
              <a:t>matchmaking, seeking interaction, and the other sex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Skip time?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</a:t>
            </a:r>
            <a:r>
              <a:rPr lang="de-DE" b="1" dirty="0"/>
              <a:t>Which brings us </a:t>
            </a:r>
            <a:r>
              <a:rPr lang="de-DE" dirty="0"/>
              <a:t>to the </a:t>
            </a:r>
            <a:r>
              <a:rPr lang="de-DE" b="1" dirty="0"/>
              <a:t>story of happy marriages</a:t>
            </a:r>
            <a:r>
              <a:rPr lang="de-DE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We find lots of hashtags around </a:t>
            </a:r>
            <a:r>
              <a:rPr lang="de-DE" b="1" dirty="0"/>
              <a:t>finding a partner</a:t>
            </a:r>
            <a:r>
              <a:rPr lang="de-DE" dirty="0"/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Being single</a:t>
            </a:r>
            <a:r>
              <a:rPr lang="de-DE" dirty="0"/>
              <a:t>, or the </a:t>
            </a:r>
            <a:r>
              <a:rPr lang="de-DE" b="1" dirty="0"/>
              <a:t>first night of a marriage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51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So to </a:t>
            </a:r>
            <a:r>
              <a:rPr lang="de-DE" b="1" dirty="0"/>
              <a:t>summarize briefly</a:t>
            </a:r>
            <a:r>
              <a:rPr lang="de-DE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we </a:t>
            </a:r>
            <a:r>
              <a:rPr lang="de-DE" b="1" dirty="0"/>
              <a:t>created </a:t>
            </a:r>
            <a:r>
              <a:rPr lang="de-DE" dirty="0"/>
              <a:t>an </a:t>
            </a:r>
            <a:r>
              <a:rPr lang="de-DE" b="1" dirty="0"/>
              <a:t>annonation schema </a:t>
            </a:r>
            <a:r>
              <a:rPr lang="de-DE" dirty="0"/>
              <a:t>for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Intents</a:t>
            </a:r>
            <a:r>
              <a:rPr lang="de-DE" dirty="0"/>
              <a:t> &amp; </a:t>
            </a:r>
            <a:r>
              <a:rPr lang="de-DE" b="1" dirty="0"/>
              <a:t>Topics</a:t>
            </a:r>
            <a:r>
              <a:rPr lang="de-DE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We </a:t>
            </a:r>
            <a:r>
              <a:rPr lang="de-DE" b="1" dirty="0"/>
              <a:t>crowdsourced annotations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And show that results </a:t>
            </a:r>
            <a:r>
              <a:rPr lang="de-DE" b="1" dirty="0"/>
              <a:t>may have been better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But we argue that this is </a:t>
            </a:r>
            <a:r>
              <a:rPr lang="de-DE" b="1" dirty="0"/>
              <a:t>fine for qualitative insights</a:t>
            </a:r>
            <a:endParaRPr lang="en-DE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Our findings are mostly </a:t>
            </a:r>
            <a:r>
              <a:rPr lang="de-DE" b="1" dirty="0"/>
              <a:t>in line with RW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1" dirty="0"/>
              <a:t>No toxicity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1" dirty="0"/>
              <a:t>Probably</a:t>
            </a:r>
            <a:r>
              <a:rPr lang="de-DE" dirty="0"/>
              <a:t> rather </a:t>
            </a:r>
            <a:r>
              <a:rPr lang="de-DE" b="1" dirty="0"/>
              <a:t>ephemeral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Entertainment, Social Venting, Self Expression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(possibly due to anonymity)</a:t>
            </a:r>
            <a:endParaRPr lang="en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We identify </a:t>
            </a:r>
            <a:r>
              <a:rPr lang="de-DE" b="1" dirty="0"/>
              <a:t>inhomegenity between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     </a:t>
            </a:r>
            <a:r>
              <a:rPr lang="de-DE" b="1" dirty="0"/>
              <a:t>spatially distinct communities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b="1" dirty="0"/>
          </a:p>
          <a:p>
            <a:pPr marL="0" indent="0">
              <a:buFont typeface="Arial" panose="020B0604020202020204" pitchFamily="34" charset="0"/>
              <a:buNone/>
            </a:pP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75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</a:t>
            </a:r>
            <a:r>
              <a:rPr lang="en-GB" b="1" dirty="0"/>
              <a:t>hope </a:t>
            </a:r>
            <a:r>
              <a:rPr lang="en-GB" dirty="0"/>
              <a:t>you </a:t>
            </a:r>
            <a:r>
              <a:rPr lang="en-GB" b="1" dirty="0"/>
              <a:t>enjoyed this talk</a:t>
            </a:r>
          </a:p>
          <a:p>
            <a:endParaRPr lang="en-GB" b="0" dirty="0"/>
          </a:p>
          <a:p>
            <a:r>
              <a:rPr lang="en-GB" b="0" dirty="0"/>
              <a:t>And I know that it sort of opens more questions than it answers.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Lastly, if I did this study again – I would do it differently.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I would also like to put emphas on the time necessary to develop our schema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Crowdsourcing is hard – and it begins with the questions we ask.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Check Out the Paper</a:t>
            </a:r>
            <a:r>
              <a:rPr lang="en-GB" dirty="0"/>
              <a:t> for more</a:t>
            </a:r>
          </a:p>
          <a:p>
            <a:endParaRPr lang="en-GB" b="0" dirty="0"/>
          </a:p>
          <a:p>
            <a:r>
              <a:rPr lang="en-GB" b="1" dirty="0"/>
              <a:t>if interested</a:t>
            </a:r>
            <a:r>
              <a:rPr lang="en-GB" b="0" dirty="0"/>
              <a:t> in this topic</a:t>
            </a:r>
            <a:r>
              <a:rPr lang="en-GB" dirty="0"/>
              <a:t>, checkout </a:t>
            </a:r>
            <a:r>
              <a:rPr lang="en-GB" b="1" dirty="0"/>
              <a:t>my website </a:t>
            </a:r>
            <a:r>
              <a:rPr lang="en-GB" dirty="0"/>
              <a:t>as well</a:t>
            </a:r>
          </a:p>
          <a:p>
            <a:endParaRPr lang="en-GB" dirty="0"/>
          </a:p>
          <a:p>
            <a:r>
              <a:rPr lang="en-GB" dirty="0"/>
              <a:t>Thanks.</a:t>
            </a:r>
          </a:p>
          <a:p>
            <a:endParaRPr lang="en-GB" dirty="0"/>
          </a:p>
          <a:p>
            <a:r>
              <a:rPr lang="en-GB" dirty="0"/>
              <a:t>Now it is time for your questions!</a:t>
            </a:r>
          </a:p>
          <a:p>
            <a:r>
              <a:rPr lang="en-GB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15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61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de-DE" b="0" dirty="0"/>
              <a:t>Thanks to internet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b="1" dirty="0"/>
              <a:t>Short Messaging &amp; Social Media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b="1" dirty="0"/>
              <a:t>       dominates</a:t>
            </a:r>
            <a:r>
              <a:rPr lang="de-DE" dirty="0"/>
              <a:t> our everyday comunication.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</a:t>
            </a:r>
            <a:r>
              <a:rPr lang="de-DE" b="1" dirty="0"/>
              <a:t>lots of RW</a:t>
            </a:r>
            <a:r>
              <a:rPr lang="de-DE" dirty="0"/>
              <a:t>;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However </a:t>
            </a:r>
            <a:r>
              <a:rPr lang="de-DE" b="1" dirty="0"/>
              <a:t>MOST focusses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b="1" dirty="0"/>
              <a:t>            on single community </a:t>
            </a:r>
            <a:r>
              <a:rPr lang="de-DE" dirty="0"/>
              <a:t>(US/EU market)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   --- or they do not have distinct communities.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What we find &amp; </a:t>
            </a:r>
            <a:r>
              <a:rPr lang="de-DE" b="1" dirty="0"/>
              <a:t>the main message </a:t>
            </a:r>
            <a:r>
              <a:rPr lang="de-DE" dirty="0"/>
              <a:t>is: 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--- </a:t>
            </a:r>
            <a:r>
              <a:rPr lang="de-DE" b="1" dirty="0"/>
              <a:t>small world </a:t>
            </a:r>
            <a:r>
              <a:rPr lang="de-DE" dirty="0"/>
              <a:t>networks if applicable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b="1" dirty="0"/>
              <a:t>   </a:t>
            </a:r>
            <a:r>
              <a:rPr lang="de-DE" b="0" dirty="0"/>
              <a:t>--- </a:t>
            </a:r>
            <a:r>
              <a:rPr lang="de-DE" b="1" dirty="0"/>
              <a:t>the rich get richter, Power-Law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 In this work, we focus on Jodel.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Which combines 2 key design features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b="1" dirty="0"/>
              <a:t>Anonymous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b="1" dirty="0"/>
              <a:t>Hyperlocal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--- </a:t>
            </a:r>
            <a:r>
              <a:rPr lang="de-DE" b="1" dirty="0"/>
              <a:t>content</a:t>
            </a:r>
            <a:r>
              <a:rPr lang="de-DE" dirty="0"/>
              <a:t> is only displayed </a:t>
            </a:r>
            <a:r>
              <a:rPr lang="de-DE" b="1" dirty="0"/>
              <a:t>in the proximity of a user</a:t>
            </a:r>
            <a:r>
              <a:rPr lang="de-DE" dirty="0"/>
              <a:t> – ~20km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    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forming </a:t>
            </a:r>
            <a:r>
              <a:rPr lang="de-DE" b="1" dirty="0"/>
              <a:t>independet communities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 This made us  wonder: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--- given the </a:t>
            </a:r>
            <a:r>
              <a:rPr lang="de-DE" b="1" dirty="0"/>
              <a:t>same ingredients</a:t>
            </a:r>
            <a:r>
              <a:rPr lang="de-DE" dirty="0"/>
              <a:t>,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 what do users talk about within the app?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 what is the intent on communication?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 So, </a:t>
            </a:r>
            <a:r>
              <a:rPr lang="de-DE" b="1" dirty="0"/>
              <a:t>some words</a:t>
            </a:r>
            <a:r>
              <a:rPr lang="de-DE" dirty="0"/>
              <a:t> about </a:t>
            </a:r>
            <a:r>
              <a:rPr lang="de-DE" b="1" dirty="0"/>
              <a:t>the app</a:t>
            </a:r>
            <a:r>
              <a:rPr lang="de-DE" dirty="0"/>
              <a:t> first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 Most important things are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/>
              <a:t>Community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/>
              <a:t>Different Content Feeds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/>
              <a:t>We have actual  contnt - Jodel Threads + replies underneath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/>
              <a:t>We can vote Up- or Down – resulting in </a:t>
            </a:r>
            <a:r>
              <a:rPr lang="de-DE" b="1" dirty="0"/>
              <a:t>a cumulative Karma</a:t>
            </a:r>
            <a:r>
              <a:rPr lang="de-DE" b="0" dirty="0"/>
              <a:t> Score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 WHY?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b="1" dirty="0"/>
              <a:t>1. Dataset: SA -</a:t>
            </a:r>
            <a:r>
              <a:rPr lang="de-DE" dirty="0"/>
              <a:t> </a:t>
            </a:r>
            <a:r>
              <a:rPr lang="de-DE" b="1" dirty="0"/>
              <a:t>second largest</a:t>
            </a:r>
            <a:r>
              <a:rPr lang="de-DE" dirty="0"/>
              <a:t> user base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      &amp; a </a:t>
            </a:r>
            <a:r>
              <a:rPr lang="de-DE" b="1" dirty="0"/>
              <a:t>very interesting – no RW</a:t>
            </a:r>
            <a:r>
              <a:rPr lang="de-DE" b="0" dirty="0"/>
              <a:t> for </a:t>
            </a:r>
            <a:r>
              <a:rPr lang="de-DE" b="1" dirty="0"/>
              <a:t>cultural background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b="0" dirty="0"/>
              <a:t>          &amp; Moreover Jodel </a:t>
            </a:r>
            <a:r>
              <a:rPr lang="de-DE" b="1" dirty="0"/>
              <a:t>usage</a:t>
            </a:r>
            <a:r>
              <a:rPr lang="de-DE" b="0" dirty="0"/>
              <a:t> has </a:t>
            </a:r>
            <a:r>
              <a:rPr lang="de-DE" b="1" dirty="0"/>
              <a:t>suddenly kickstarted </a:t>
            </a:r>
            <a:r>
              <a:rPr lang="de-DE" b="0" dirty="0"/>
              <a:t>(more on that later)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 Jodel is perfect: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- Hyperlocality forms Hundreds of </a:t>
            </a:r>
            <a:r>
              <a:rPr lang="de-DE" b="1" dirty="0"/>
              <a:t>independent communities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 Our Goal: </a:t>
            </a:r>
            <a:r>
              <a:rPr lang="de-DE" b="1" dirty="0"/>
              <a:t>Systematic Qualitative Analysis of Content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de-DE" b="0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b="0" dirty="0"/>
              <a:t>But let‘s talk about some more RW first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b="0" dirty="0"/>
              <a:t>(#)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de-DE" dirty="0"/>
          </a:p>
          <a:p>
            <a:pPr marL="0" lv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40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Hyperlocality</a:t>
            </a:r>
            <a:r>
              <a:rPr lang="de-DE" dirty="0"/>
              <a:t> refers top pointing </a:t>
            </a:r>
            <a:r>
              <a:rPr lang="de-DE" b="1" dirty="0"/>
              <a:t>posts to locations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vs. </a:t>
            </a:r>
            <a:r>
              <a:rPr lang="de-DE" b="1" dirty="0"/>
              <a:t>Location-Based Social Networks (LSBN)</a:t>
            </a:r>
            <a:r>
              <a:rPr lang="de-DE" dirty="0"/>
              <a:t> align </a:t>
            </a:r>
            <a:r>
              <a:rPr lang="de-DE" b="1" dirty="0"/>
              <a:t>content to location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                 (more on that on the next slide)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Most related are apps like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1" dirty="0"/>
              <a:t>Whisper (images)</a:t>
            </a:r>
            <a:r>
              <a:rPr lang="de-DE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or </a:t>
            </a:r>
            <a:r>
              <a:rPr lang="de-DE" b="1" dirty="0"/>
              <a:t>YikYak</a:t>
            </a:r>
            <a:r>
              <a:rPr lang="de-DE" dirty="0"/>
              <a:t> (</a:t>
            </a:r>
            <a:r>
              <a:rPr lang="de-DE" b="1" dirty="0"/>
              <a:t>alike Jodel</a:t>
            </a:r>
            <a:r>
              <a:rPr lang="de-DE" dirty="0"/>
              <a:t>, but offline nowadays)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There have been qualitative surveys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Information &amp; Entertainment + community identities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</a:t>
            </a:r>
            <a:r>
              <a:rPr lang="de-DE" b="1" dirty="0"/>
              <a:t>Empirical </a:t>
            </a:r>
            <a:r>
              <a:rPr lang="de-DE" dirty="0"/>
              <a:t>Measures &amp; </a:t>
            </a:r>
            <a:r>
              <a:rPr lang="de-DE" b="1" dirty="0"/>
              <a:t>(Self) Supervised Learning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1" dirty="0"/>
              <a:t>ephemeral</a:t>
            </a:r>
            <a:r>
              <a:rPr lang="de-DE" dirty="0"/>
              <a:t>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1" dirty="0"/>
              <a:t>Impersonal, BUT </a:t>
            </a:r>
            <a:r>
              <a:rPr lang="de-DE" b="0" dirty="0"/>
              <a:t>others find </a:t>
            </a:r>
            <a:r>
              <a:rPr lang="de-DE" b="1" dirty="0"/>
              <a:t>Personal Admissing/Confessions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1" dirty="0"/>
              <a:t>Spatial </a:t>
            </a:r>
            <a:r>
              <a:rPr lang="de-DE" dirty="0"/>
              <a:t>distinct </a:t>
            </a:r>
            <a:r>
              <a:rPr lang="de-DE" b="1" dirty="0"/>
              <a:t>communities differ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Anonymity impact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usually non-toxic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Downfall YikYak abusive content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Toxicity shown on 4chan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Wrt </a:t>
            </a:r>
            <a:r>
              <a:rPr lang="de-DE" b="1" dirty="0"/>
              <a:t>platform content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</a:t>
            </a:r>
            <a:r>
              <a:rPr lang="de-DE" b="1" dirty="0"/>
              <a:t>Topics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Dating &amp; Sex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Life &amp; Weather, Local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Education &amp; Work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Health, Fitness &amp; Drugs, Alkohol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Politics Religion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</a:t>
            </a:r>
            <a:r>
              <a:rPr lang="de-DE" b="1" dirty="0"/>
              <a:t>Intents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Personal Admissing / Confessions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Sharing Observations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Information &amp; Advice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Opinions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Social Venting / Complaining about others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However, all of these works </a:t>
            </a:r>
            <a:r>
              <a:rPr lang="de-DE" b="1" dirty="0"/>
              <a:t>focus on either US or EU markets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(#) A different cultural background may influence content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As has recently been shown empirically by us in a recent paper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Within qualitative Interviews, internet provides new opportunites for women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Driving Ban Lift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Integrating women to the labor market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Yet still, amnesty complains about questionable freedom of speech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We </a:t>
            </a:r>
            <a:r>
              <a:rPr lang="de-DE" b="1" dirty="0"/>
              <a:t>complementary</a:t>
            </a:r>
            <a:r>
              <a:rPr lang="de-DE" dirty="0"/>
              <a:t> qualitative study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WHY &amp; WHAT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So, as we are on the LocWeb workshop,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we </a:t>
            </a:r>
            <a:r>
              <a:rPr lang="de-DE" b="1" dirty="0"/>
              <a:t>define Hyperlocality</a:t>
            </a:r>
            <a:r>
              <a:rPr lang="de-DE" b="0" dirty="0"/>
              <a:t> next </a:t>
            </a:r>
            <a:r>
              <a:rPr lang="de-DE" dirty="0"/>
              <a:t>(#)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1 Lee2017people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2 vatelausyikyak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 heston2016invisiblecities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4 black2016anonymous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5 Mckenzie2015oxen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6 papasavva2020raiders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7 Correa2015many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8 Wu2017TPU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9 </a:t>
            </a:r>
            <a:r>
              <a:rPr lang="en-GB" dirty="0" err="1"/>
              <a:t>Strangers_on_your_phone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10 guta2015veiling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11 amnesty2020report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40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 we </a:t>
            </a:r>
            <a:r>
              <a:rPr lang="de-DE" b="1" dirty="0"/>
              <a:t>define Hyperlocality</a:t>
            </a:r>
            <a:r>
              <a:rPr lang="de-DE" dirty="0"/>
              <a:t> as </a:t>
            </a:r>
            <a:r>
              <a:rPr lang="de-DE" b="1" dirty="0"/>
              <a:t>binding all posts/replies to a location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so lets assume we have a </a:t>
            </a:r>
            <a:r>
              <a:rPr lang="de-DE" b="1" dirty="0"/>
              <a:t>user </a:t>
            </a:r>
            <a:r>
              <a:rPr lang="de-DE" dirty="0"/>
              <a:t>anywhere on a </a:t>
            </a:r>
            <a:r>
              <a:rPr lang="de-DE" b="1" dirty="0"/>
              <a:t>2d map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and she leaves a </a:t>
            </a:r>
            <a:r>
              <a:rPr lang="de-DE" b="1" dirty="0"/>
              <a:t>new post </a:t>
            </a:r>
            <a:r>
              <a:rPr lang="de-DE" dirty="0"/>
              <a:t>on the platform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now we show </a:t>
            </a:r>
            <a:r>
              <a:rPr lang="de-DE" b="1" dirty="0"/>
              <a:t>other users</a:t>
            </a:r>
            <a:r>
              <a:rPr lang="de-DE" dirty="0"/>
              <a:t> and their </a:t>
            </a:r>
            <a:r>
              <a:rPr lang="de-DE" b="1" dirty="0"/>
              <a:t>community radius</a:t>
            </a:r>
            <a:r>
              <a:rPr lang="de-DE" b="0" dirty="0"/>
              <a:t> (~10-15km)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so now our first user has a </a:t>
            </a:r>
            <a:r>
              <a:rPr lang="de-DE" b="1" dirty="0"/>
              <a:t>permanent reference </a:t>
            </a:r>
            <a:r>
              <a:rPr lang="de-DE" dirty="0"/>
              <a:t>to this post and can interact with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88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The </a:t>
            </a:r>
            <a:r>
              <a:rPr lang="de-DE" b="1" dirty="0"/>
              <a:t>users </a:t>
            </a:r>
            <a:r>
              <a:rPr lang="de-DE" dirty="0"/>
              <a:t>can now </a:t>
            </a:r>
            <a:r>
              <a:rPr lang="de-DE" b="1" dirty="0"/>
              <a:t>interact </a:t>
            </a:r>
            <a:r>
              <a:rPr lang="de-DE" dirty="0"/>
              <a:t>within this thread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Replying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or Voting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Others </a:t>
            </a:r>
            <a:r>
              <a:rPr lang="de-DE" b="1" dirty="0"/>
              <a:t>outside</a:t>
            </a:r>
            <a:r>
              <a:rPr lang="de-DE" dirty="0"/>
              <a:t> of this </a:t>
            </a:r>
            <a:r>
              <a:rPr lang="de-DE" b="1" dirty="0"/>
              <a:t>particular location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By margin of the radius </a:t>
            </a:r>
            <a:r>
              <a:rPr lang="de-DE" b="1" dirty="0"/>
              <a:t>do not see </a:t>
            </a:r>
            <a:r>
              <a:rPr lang="de-DE" b="0" dirty="0"/>
              <a:t>this</a:t>
            </a:r>
            <a:r>
              <a:rPr lang="de-DE" b="1" dirty="0"/>
              <a:t> post.</a:t>
            </a:r>
            <a:endParaRPr lang="de-DE" b="0" dirty="0"/>
          </a:p>
          <a:p>
            <a:pPr marL="0" lvl="0" indent="0">
              <a:buFont typeface="Arial" panose="020B0604020202020204" pitchFamily="34" charset="0"/>
              <a:buNone/>
            </a:pPr>
            <a:endParaRPr lang="de-DE" b="0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b="0" dirty="0"/>
              <a:t>I promised to come back to the kickstarted ussage,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b="0" dirty="0"/>
              <a:t>Which we will do next briefly.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</a:t>
            </a:r>
            <a:endParaRPr lang="de-D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26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things first, </a:t>
            </a:r>
          </a:p>
          <a:p>
            <a:r>
              <a:rPr lang="en-US" b="1" dirty="0"/>
              <a:t>some words </a:t>
            </a:r>
            <a:r>
              <a:rPr lang="en-US" dirty="0"/>
              <a:t>about the </a:t>
            </a:r>
            <a:r>
              <a:rPr lang="en-US" b="1" dirty="0"/>
              <a:t>used dataset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(#) We use </a:t>
            </a:r>
            <a:r>
              <a:rPr lang="en-US" b="1" dirty="0"/>
              <a:t>ground truth information </a:t>
            </a:r>
            <a:r>
              <a:rPr lang="en-US" dirty="0"/>
              <a:t>from the operator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As shown is </a:t>
            </a:r>
            <a:r>
              <a:rPr lang="en-US" b="1" dirty="0"/>
              <a:t>this heatmap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     </a:t>
            </a:r>
            <a:r>
              <a:rPr lang="en-US" dirty="0"/>
              <a:t>where we can </a:t>
            </a:r>
            <a:r>
              <a:rPr lang="en-US" b="1" dirty="0"/>
              <a:t>identify cities and roads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(#) a </a:t>
            </a:r>
            <a:r>
              <a:rPr lang="en-US" b="1" dirty="0"/>
              <a:t>random sample of texts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  and used </a:t>
            </a:r>
            <a:r>
              <a:rPr lang="en-US" b="1" dirty="0"/>
              <a:t>hashtag counts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(#) and some </a:t>
            </a:r>
            <a:r>
              <a:rPr lang="en-US" b="1" dirty="0"/>
              <a:t>metadata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Users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 err="1"/>
              <a:t>Conten</a:t>
            </a:r>
            <a:endParaRPr lang="en-US" b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interactions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But lets get back to the sudden kickstart.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(#)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43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promised, I also wanted to show another reason why</a:t>
            </a:r>
          </a:p>
          <a:p>
            <a:r>
              <a:rPr lang="en-US" dirty="0" err="1"/>
              <a:t>Jodel</a:t>
            </a:r>
            <a:r>
              <a:rPr lang="en-US" dirty="0"/>
              <a:t> KSA is interesting.</a:t>
            </a:r>
          </a:p>
          <a:p>
            <a:r>
              <a:rPr lang="en-US" dirty="0"/>
              <a:t>Therefore, look into </a:t>
            </a:r>
            <a:r>
              <a:rPr lang="en-US" b="1" dirty="0"/>
              <a:t>platform usage over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(#) I sketched </a:t>
            </a:r>
            <a:r>
              <a:rPr lang="en-US" b="1" dirty="0"/>
              <a:t>development in green</a:t>
            </a:r>
          </a:p>
          <a:p>
            <a:r>
              <a:rPr lang="en-US" dirty="0"/>
              <a:t>(#) as if </a:t>
            </a:r>
            <a:r>
              <a:rPr lang="en-US" dirty="0" err="1"/>
              <a:t>Jodel</a:t>
            </a:r>
            <a:r>
              <a:rPr lang="en-US" dirty="0"/>
              <a:t> was </a:t>
            </a:r>
            <a:r>
              <a:rPr lang="en-US" b="1" dirty="0"/>
              <a:t>turned on</a:t>
            </a:r>
            <a:r>
              <a:rPr lang="en-US" dirty="0"/>
              <a:t> / </a:t>
            </a:r>
            <a:r>
              <a:rPr lang="en-US" b="1" dirty="0"/>
              <a:t>sigmoid </a:t>
            </a:r>
            <a:r>
              <a:rPr lang="en-US" dirty="0"/>
              <a:t>with </a:t>
            </a:r>
            <a:r>
              <a:rPr lang="en-US" b="1" dirty="0"/>
              <a:t>steep increase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(#) So </a:t>
            </a:r>
            <a:r>
              <a:rPr lang="en-US" b="1" dirty="0"/>
              <a:t>what happened </a:t>
            </a:r>
            <a:r>
              <a:rPr lang="en-US" dirty="0"/>
              <a:t>here?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Imagine you have a massive </a:t>
            </a:r>
            <a:r>
              <a:rPr lang="en-US" b="1" dirty="0"/>
              <a:t>wall of Arabic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find out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WHY and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WHAT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User talk about,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</a:t>
            </a:r>
            <a:r>
              <a:rPr lang="en-US" b="1" dirty="0"/>
              <a:t>next </a:t>
            </a:r>
            <a:r>
              <a:rPr lang="en-US" dirty="0"/>
              <a:t>talk about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our </a:t>
            </a:r>
            <a:r>
              <a:rPr lang="en-US" b="1" dirty="0"/>
              <a:t>Approach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(#)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3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-- Idea to split derived from related work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 but foremost from experience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(#)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We set out creating 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generic content classification scheme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for Jodel KSA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We do crowdsourced campaings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and provide Evaluation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wrt Schema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wrt Jodel KSA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Next stop will be the schema &amp; campaign setup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(#)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04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 First, our </a:t>
            </a:r>
            <a:r>
              <a:rPr lang="de-DE" b="1" dirty="0"/>
              <a:t>GOAL, as said</a:t>
            </a:r>
            <a:r>
              <a:rPr lang="de-DE" dirty="0"/>
              <a:t> is to fetch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/>
              <a:t>Intents (WHY)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/>
              <a:t>Topics (WHAT)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 </a:t>
            </a:r>
            <a:r>
              <a:rPr lang="de-DE" b="1" dirty="0"/>
              <a:t>Classifcation carries inherent trade-off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1" dirty="0"/>
              <a:t>cover</a:t>
            </a:r>
            <a:r>
              <a:rPr lang="de-DE" dirty="0"/>
              <a:t> most content (few OTHER)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1" dirty="0"/>
              <a:t>Non-overlapping</a:t>
            </a:r>
            <a:r>
              <a:rPr lang="de-DE" dirty="0"/>
              <a:t> classes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1" dirty="0"/>
              <a:t>Minimal </a:t>
            </a:r>
            <a:r>
              <a:rPr lang="de-DE" dirty="0"/>
              <a:t>set, but still </a:t>
            </a:r>
            <a:r>
              <a:rPr lang="de-DE" b="1" dirty="0"/>
              <a:t>sufficiently informative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We base upon experience and prior work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Then refine our schema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We only focus on Thread start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otherwise, contents change over threads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We employ </a:t>
            </a:r>
            <a:r>
              <a:rPr lang="de-DE" b="1" dirty="0"/>
              <a:t>2 annotators</a:t>
            </a:r>
            <a:r>
              <a:rPr lang="de-DE" dirty="0"/>
              <a:t> for main campagins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Need to learn schema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Discuss disagreements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Create coherence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Then do multiple runs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de-DE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To show you how this looks like,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Here is our classification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&lt;- here comes the classification system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13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keyvisual">
            <a:extLst>
              <a:ext uri="{FF2B5EF4-FFF2-40B4-BE49-F238E27FC236}">
                <a16:creationId xmlns:a16="http://schemas.microsoft.com/office/drawing/2014/main" id="{052F89C5-0E1E-4A80-9ADA-A1C0325A6E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5137"/>
            <a:ext cx="40386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2520" y="1122363"/>
            <a:ext cx="8255000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2520" y="3602038"/>
            <a:ext cx="8255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A44530-78E6-4570-A94D-BBAA5665E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Content in Anonymous</a:t>
            </a:r>
            <a:br>
              <a:rPr lang="en-GB" dirty="0"/>
            </a:br>
            <a:r>
              <a:rPr lang="en-GB" dirty="0"/>
              <a:t>Hyperlocal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51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953950-1081-4D5B-B785-F40B369DE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Content in Anonymous</a:t>
            </a:r>
            <a:br>
              <a:rPr lang="en-GB" dirty="0"/>
            </a:br>
            <a:r>
              <a:rPr lang="en-GB" dirty="0"/>
              <a:t>Hyperlocal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3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keyvisual">
            <a:extLst>
              <a:ext uri="{FF2B5EF4-FFF2-40B4-BE49-F238E27FC236}">
                <a16:creationId xmlns:a16="http://schemas.microsoft.com/office/drawing/2014/main" id="{052F89C5-0E1E-4A80-9ADA-A1C0325A6E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5137"/>
            <a:ext cx="40386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652520" y="1122363"/>
            <a:ext cx="8255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652520" y="3602038"/>
            <a:ext cx="8255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F17FFF-A014-4841-A315-86EE4F80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Content in Anonymous</a:t>
            </a:r>
            <a:br>
              <a:rPr lang="en-GB" dirty="0"/>
            </a:br>
            <a:r>
              <a:rPr lang="en-GB" dirty="0"/>
              <a:t>Hyperlocal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6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12B2679-6268-405A-AC13-D44A403E9A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Content in Anonymous</a:t>
            </a:r>
            <a:br>
              <a:rPr lang="en-GB" dirty="0"/>
            </a:br>
            <a:r>
              <a:rPr lang="en-GB" dirty="0"/>
              <a:t>Hyperlocal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6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8D983A7-885E-44D7-AA40-E03C332AA4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Content in Anonymous</a:t>
            </a:r>
            <a:br>
              <a:rPr lang="en-GB" dirty="0"/>
            </a:br>
            <a:r>
              <a:rPr lang="en-GB" dirty="0"/>
              <a:t>Hyperlocal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6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24F50-B326-463F-9924-2242C99CB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Content in Anonymous</a:t>
            </a:r>
            <a:br>
              <a:rPr lang="en-GB" dirty="0"/>
            </a:br>
            <a:r>
              <a:rPr lang="en-GB" dirty="0"/>
              <a:t>Hyperlocal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9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9909514-4893-4129-9224-68F2825ED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Content in Anonymous</a:t>
            </a:r>
            <a:br>
              <a:rPr lang="en-GB" dirty="0"/>
            </a:br>
            <a:r>
              <a:rPr lang="en-GB" dirty="0"/>
              <a:t>Hyperlocal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1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8DAA86E-4271-40D9-A07F-45EF966FD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Content in Anonymous</a:t>
            </a:r>
            <a:br>
              <a:rPr lang="en-GB" dirty="0"/>
            </a:br>
            <a:r>
              <a:rPr lang="en-GB" dirty="0"/>
              <a:t>Hyperlocal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92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2F6D47D-F2EB-4D38-AC31-486349ABE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Content in Anonymous</a:t>
            </a:r>
            <a:br>
              <a:rPr lang="en-GB" dirty="0"/>
            </a:br>
            <a:r>
              <a:rPr lang="en-GB" dirty="0"/>
              <a:t>Hyperlocal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8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Content in Anonymous</a:t>
            </a:r>
            <a:br>
              <a:rPr lang="en-GB" dirty="0"/>
            </a:br>
            <a:r>
              <a:rPr lang="en-GB" dirty="0"/>
              <a:t>Hyperlocal Communities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7DBD9-63F7-4546-9F6A-2FCED254A13F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2" descr="https://www-docs.b-tu.de/presse/public/Corporate_Design/Logo_BTUC-S/BTULogoStandardversionenglischSW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45" y="6038770"/>
            <a:ext cx="2694029" cy="100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-111760" y="6253480"/>
            <a:ext cx="123698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34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hyperlink" Target="https://h.reelfs.de/" TargetMode="Externa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80172" y="4429919"/>
            <a:ext cx="50584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u="sng" dirty="0">
                <a:solidFill>
                  <a:schemeClr val="bg1">
                    <a:lumMod val="50000"/>
                  </a:schemeClr>
                </a:solidFill>
              </a:rPr>
              <a:t>Jens </a:t>
            </a:r>
            <a:r>
              <a:rPr lang="en-DE" b="1" u="sng" dirty="0">
                <a:solidFill>
                  <a:schemeClr val="bg1">
                    <a:lumMod val="50000"/>
                  </a:schemeClr>
                </a:solidFill>
              </a:rPr>
              <a:t>Helge</a:t>
            </a:r>
            <a:r>
              <a:rPr lang="en-DE" u="sng" dirty="0">
                <a:solidFill>
                  <a:schemeClr val="bg1">
                    <a:lumMod val="50000"/>
                  </a:schemeClr>
                </a:solidFill>
              </a:rPr>
              <a:t> Reelfs</a:t>
            </a:r>
            <a:r>
              <a:rPr lang="en-DE" baseline="30000" dirty="0">
                <a:solidFill>
                  <a:schemeClr val="bg1">
                    <a:lumMod val="50000"/>
                  </a:schemeClr>
                </a:solidFill>
              </a:rPr>
              <a:t>†</a:t>
            </a:r>
            <a:r>
              <a:rPr lang="en-DE" dirty="0">
                <a:solidFill>
                  <a:schemeClr val="bg1">
                    <a:lumMod val="50000"/>
                  </a:schemeClr>
                </a:solidFill>
              </a:rPr>
              <a:t>, Oliver Hohlfeld</a:t>
            </a:r>
            <a:r>
              <a:rPr lang="en-DE" baseline="30000" dirty="0">
                <a:solidFill>
                  <a:schemeClr val="bg1">
                    <a:lumMod val="50000"/>
                  </a:schemeClr>
                </a:solidFill>
              </a:rPr>
              <a:t>†</a:t>
            </a:r>
            <a:r>
              <a:rPr lang="en-DE" dirty="0">
                <a:solidFill>
                  <a:schemeClr val="bg1">
                    <a:lumMod val="50000"/>
                  </a:schemeClr>
                </a:solidFill>
              </a:rPr>
              <a:t>, Niklas Henckell</a:t>
            </a:r>
            <a:r>
              <a:rPr lang="en-DE" baseline="30000" dirty="0">
                <a:solidFill>
                  <a:schemeClr val="bg1">
                    <a:lumMod val="50000"/>
                  </a:schemeClr>
                </a:solidFill>
              </a:rPr>
              <a:t>‡</a:t>
            </a:r>
          </a:p>
          <a:p>
            <a:endParaRPr lang="en-DE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DE" baseline="30000" dirty="0">
                <a:solidFill>
                  <a:schemeClr val="bg1">
                    <a:lumMod val="50000"/>
                  </a:schemeClr>
                </a:solidFill>
              </a:rPr>
              <a:t>†</a:t>
            </a:r>
            <a:r>
              <a:rPr lang="en-DE" dirty="0">
                <a:solidFill>
                  <a:schemeClr val="bg1">
                    <a:lumMod val="50000"/>
                  </a:schemeClr>
                </a:solidFill>
              </a:rPr>
              <a:t>Brandenburg University of Technology</a:t>
            </a:r>
          </a:p>
          <a:p>
            <a:r>
              <a:rPr lang="en-DE" baseline="30000" dirty="0">
                <a:solidFill>
                  <a:schemeClr val="bg1">
                    <a:lumMod val="50000"/>
                  </a:schemeClr>
                </a:solidFill>
              </a:rPr>
              <a:t>‡</a:t>
            </a:r>
            <a:r>
              <a:rPr lang="en-DE" dirty="0">
                <a:solidFill>
                  <a:schemeClr val="bg1">
                    <a:lumMod val="50000"/>
                  </a:schemeClr>
                </a:solidFill>
              </a:rPr>
              <a:t>The Jodel Venture GmbH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Content in</a:t>
            </a:r>
            <a:br>
              <a:rPr lang="en-GB" dirty="0"/>
            </a:br>
            <a:r>
              <a:rPr lang="en-GB" dirty="0"/>
              <a:t>Anonymous</a:t>
            </a:r>
            <a:br>
              <a:rPr lang="en-GB" dirty="0"/>
            </a:br>
            <a:r>
              <a:rPr lang="en-GB" dirty="0"/>
              <a:t>Hyperlocal Communities</a:t>
            </a:r>
            <a:endParaRPr lang="en-US" dirty="0"/>
          </a:p>
        </p:txBody>
      </p:sp>
      <p:pic>
        <p:nvPicPr>
          <p:cNvPr id="1028" name="Picture 4" descr="Jodel - Hyperlocal Commun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0" y="2182403"/>
            <a:ext cx="3092321" cy="2531838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06811" y="6211669"/>
            <a:ext cx="4815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International Workshop on Location and the Web</a:t>
            </a:r>
          </a:p>
          <a:p>
            <a:pPr algn="ctr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April 26</a:t>
            </a:r>
            <a:r>
              <a:rPr lang="en-DE" dirty="0">
                <a:solidFill>
                  <a:schemeClr val="bg1">
                    <a:lumMod val="50000"/>
                  </a:schemeClr>
                </a:solidFill>
              </a:rPr>
              <a:t>, 202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072049B-F240-48D5-B018-B336C0189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2520" y="3742122"/>
            <a:ext cx="8255000" cy="1655762"/>
          </a:xfrm>
        </p:spPr>
        <p:txBody>
          <a:bodyPr/>
          <a:lstStyle/>
          <a:p>
            <a:r>
              <a:rPr lang="en-GB" b="1" dirty="0"/>
              <a:t>Saudi Arabia</a:t>
            </a:r>
            <a:r>
              <a:rPr lang="en-GB" dirty="0"/>
              <a:t> in the spotlight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557661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F7B1DC75-6603-46E3-8FFC-8A3CB3720BD5}"/>
              </a:ext>
            </a:extLst>
          </p:cNvPr>
          <p:cNvSpPr txBox="1">
            <a:spLocks/>
          </p:cNvSpPr>
          <p:nvPr/>
        </p:nvSpPr>
        <p:spPr>
          <a:xfrm>
            <a:off x="838200" y="3720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Classification Schema &amp; Campagin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6998"/>
            <a:ext cx="5521960" cy="4839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Schema</a:t>
            </a:r>
          </a:p>
          <a:p>
            <a:r>
              <a:rPr lang="en-GB" dirty="0"/>
              <a:t>Goal</a:t>
            </a:r>
          </a:p>
          <a:p>
            <a:pPr lvl="1"/>
            <a:r>
              <a:rPr lang="en-GB" dirty="0"/>
              <a:t>Intents</a:t>
            </a:r>
          </a:p>
          <a:p>
            <a:pPr lvl="1"/>
            <a:r>
              <a:rPr lang="en-GB" dirty="0"/>
              <a:t>Topics</a:t>
            </a:r>
          </a:p>
          <a:p>
            <a:r>
              <a:rPr lang="en-GB" dirty="0"/>
              <a:t>Trade-Off</a:t>
            </a:r>
          </a:p>
          <a:p>
            <a:pPr lvl="1"/>
            <a:r>
              <a:rPr lang="en-GB" dirty="0"/>
              <a:t>Coverage (few </a:t>
            </a:r>
            <a:r>
              <a:rPr lang="en-GB" i="1" dirty="0"/>
              <a:t>Other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Non-Overlap</a:t>
            </a:r>
          </a:p>
          <a:p>
            <a:pPr lvl="1"/>
            <a:r>
              <a:rPr lang="en-GB" dirty="0"/>
              <a:t>Minimal Set</a:t>
            </a:r>
          </a:p>
          <a:p>
            <a:r>
              <a:rPr lang="en-GB" dirty="0"/>
              <a:t>Begin with prior work [5,10,16]</a:t>
            </a:r>
          </a:p>
          <a:p>
            <a:pPr lvl="1"/>
            <a:r>
              <a:rPr lang="en-GB" dirty="0"/>
              <a:t>Iterative refinement on random samples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</p:spPr>
        <p:txBody>
          <a:bodyPr/>
          <a:lstStyle/>
          <a:p>
            <a:r>
              <a:rPr lang="en-GB" dirty="0"/>
              <a:t>Content in Anonymous</a:t>
            </a:r>
            <a:br>
              <a:rPr lang="en-GB" dirty="0"/>
            </a:br>
            <a:r>
              <a:rPr lang="en-GB" dirty="0"/>
              <a:t>Hyperlocal Communities</a:t>
            </a:r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2F7776D-1E83-40A8-95B9-894640FEAFD2}"/>
              </a:ext>
            </a:extLst>
          </p:cNvPr>
          <p:cNvSpPr txBox="1">
            <a:spLocks/>
          </p:cNvSpPr>
          <p:nvPr/>
        </p:nvSpPr>
        <p:spPr>
          <a:xfrm>
            <a:off x="6096000" y="1516999"/>
            <a:ext cx="5521960" cy="4839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Study Design</a:t>
            </a:r>
          </a:p>
          <a:p>
            <a:r>
              <a:rPr lang="en-GB" dirty="0"/>
              <a:t>Focus on Thread start</a:t>
            </a:r>
          </a:p>
          <a:p>
            <a:r>
              <a:rPr lang="en-GB" dirty="0"/>
              <a:t>2 Expert Annotators</a:t>
            </a:r>
          </a:p>
          <a:p>
            <a:pPr lvl="1"/>
            <a:r>
              <a:rPr lang="en-GB" dirty="0"/>
              <a:t>Learn Schema</a:t>
            </a:r>
          </a:p>
          <a:p>
            <a:pPr lvl="1"/>
            <a:r>
              <a:rPr lang="en-GB" dirty="0"/>
              <a:t>Discuss &amp; Create Coherence</a:t>
            </a:r>
          </a:p>
          <a:p>
            <a:r>
              <a:rPr lang="en-GB" dirty="0"/>
              <a:t>Multiple runs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42E13B-65FD-4507-9095-E71FB2B31029}"/>
              </a:ext>
            </a:extLst>
          </p:cNvPr>
          <p:cNvSpPr/>
          <p:nvPr/>
        </p:nvSpPr>
        <p:spPr>
          <a:xfrm>
            <a:off x="268224" y="548640"/>
            <a:ext cx="11085576" cy="56144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05DB6E1-A7AD-4784-A738-B081EAB9E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840" y="355347"/>
            <a:ext cx="5608320" cy="5777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649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35888-AC22-4615-B1CA-D21B6B1EA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Results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C52E84-B27C-470F-B421-0653A14E8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Content in Anonymous</a:t>
            </a:r>
            <a:br>
              <a:rPr lang="en-GB" dirty="0"/>
            </a:br>
            <a:r>
              <a:rPr lang="en-GB" dirty="0"/>
              <a:t>Hyperlocal Communities</a:t>
            </a:r>
            <a:endParaRPr lang="en-US" dirty="0"/>
          </a:p>
        </p:txBody>
      </p:sp>
      <p:graphicFrame>
        <p:nvGraphicFramePr>
          <p:cNvPr id="16" name="CHART Intents">
            <a:extLst>
              <a:ext uri="{FF2B5EF4-FFF2-40B4-BE49-F238E27FC236}">
                <a16:creationId xmlns:a16="http://schemas.microsoft.com/office/drawing/2014/main" id="{1C5CE0C7-8B83-4735-98CB-7A1F7AC621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9522353"/>
              </p:ext>
            </p:extLst>
          </p:nvPr>
        </p:nvGraphicFramePr>
        <p:xfrm>
          <a:off x="421640" y="1200627"/>
          <a:ext cx="5948680" cy="4976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Topics">
            <a:extLst>
              <a:ext uri="{FF2B5EF4-FFF2-40B4-BE49-F238E27FC236}">
                <a16:creationId xmlns:a16="http://schemas.microsoft.com/office/drawing/2014/main" id="{DCB475F4-975C-4663-8661-9BB8CE65C2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5489772"/>
              </p:ext>
            </p:extLst>
          </p:nvPr>
        </p:nvGraphicFramePr>
        <p:xfrm>
          <a:off x="6243320" y="1200627"/>
          <a:ext cx="5948680" cy="4976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overage">
            <a:extLst>
              <a:ext uri="{FF2B5EF4-FFF2-40B4-BE49-F238E27FC236}">
                <a16:creationId xmlns:a16="http://schemas.microsoft.com/office/drawing/2014/main" id="{1962F536-2B91-444B-B555-16D65C101844}"/>
              </a:ext>
            </a:extLst>
          </p:cNvPr>
          <p:cNvSpPr/>
          <p:nvPr/>
        </p:nvSpPr>
        <p:spPr>
          <a:xfrm>
            <a:off x="4931481" y="2698185"/>
            <a:ext cx="2027271" cy="57114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Coverage</a:t>
            </a:r>
          </a:p>
          <a:p>
            <a:pPr algn="ctr"/>
            <a:r>
              <a:rPr lang="en-GB" dirty="0"/>
              <a:t>could be better</a:t>
            </a:r>
            <a:endParaRPr lang="en-US" dirty="0"/>
          </a:p>
        </p:txBody>
      </p:sp>
      <p:sp>
        <p:nvSpPr>
          <p:cNvPr id="15" name="RW Intents">
            <a:extLst>
              <a:ext uri="{FF2B5EF4-FFF2-40B4-BE49-F238E27FC236}">
                <a16:creationId xmlns:a16="http://schemas.microsoft.com/office/drawing/2014/main" id="{2F8ED788-FC76-4C6B-B1F7-F949DFCAE161}"/>
              </a:ext>
            </a:extLst>
          </p:cNvPr>
          <p:cNvSpPr/>
          <p:nvPr/>
        </p:nvSpPr>
        <p:spPr>
          <a:xfrm>
            <a:off x="138288" y="1592581"/>
            <a:ext cx="5957712" cy="109334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W Topics">
            <a:extLst>
              <a:ext uri="{FF2B5EF4-FFF2-40B4-BE49-F238E27FC236}">
                <a16:creationId xmlns:a16="http://schemas.microsoft.com/office/drawing/2014/main" id="{CEEE0AFA-13C6-4789-8FC2-87ACEE7348AD}"/>
              </a:ext>
            </a:extLst>
          </p:cNvPr>
          <p:cNvSpPr/>
          <p:nvPr/>
        </p:nvSpPr>
        <p:spPr>
          <a:xfrm>
            <a:off x="6074094" y="1690688"/>
            <a:ext cx="5226366" cy="68815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W">
            <a:extLst>
              <a:ext uri="{FF2B5EF4-FFF2-40B4-BE49-F238E27FC236}">
                <a16:creationId xmlns:a16="http://schemas.microsoft.com/office/drawing/2014/main" id="{1151C4C6-75B7-4037-8684-1D2A27BBD24F}"/>
              </a:ext>
            </a:extLst>
          </p:cNvPr>
          <p:cNvSpPr/>
          <p:nvPr/>
        </p:nvSpPr>
        <p:spPr>
          <a:xfrm>
            <a:off x="5229685" y="743113"/>
            <a:ext cx="2027270" cy="959837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 line with</a:t>
            </a:r>
          </a:p>
          <a:p>
            <a:pPr algn="ctr"/>
            <a:r>
              <a:rPr lang="en-GB" b="1" dirty="0"/>
              <a:t>Related Work</a:t>
            </a:r>
            <a:endParaRPr lang="en-US" b="1" dirty="0"/>
          </a:p>
        </p:txBody>
      </p:sp>
      <p:sp>
        <p:nvSpPr>
          <p:cNvPr id="6" name="Coverage Intents">
            <a:extLst>
              <a:ext uri="{FF2B5EF4-FFF2-40B4-BE49-F238E27FC236}">
                <a16:creationId xmlns:a16="http://schemas.microsoft.com/office/drawing/2014/main" id="{B7C1281C-C2B4-45F1-B34B-A42CAB66BDD0}"/>
              </a:ext>
            </a:extLst>
          </p:cNvPr>
          <p:cNvSpPr/>
          <p:nvPr/>
        </p:nvSpPr>
        <p:spPr>
          <a:xfrm>
            <a:off x="1653541" y="2698185"/>
            <a:ext cx="2324100" cy="5711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Coverage Topics">
            <a:extLst>
              <a:ext uri="{FF2B5EF4-FFF2-40B4-BE49-F238E27FC236}">
                <a16:creationId xmlns:a16="http://schemas.microsoft.com/office/drawing/2014/main" id="{E7371078-3D75-462D-8DFA-8A054CFCCA4D}"/>
              </a:ext>
            </a:extLst>
          </p:cNvPr>
          <p:cNvSpPr/>
          <p:nvPr/>
        </p:nvSpPr>
        <p:spPr>
          <a:xfrm>
            <a:off x="7087728" y="2378845"/>
            <a:ext cx="2879231" cy="3193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21" name="location related">
            <a:extLst>
              <a:ext uri="{FF2B5EF4-FFF2-40B4-BE49-F238E27FC236}">
                <a16:creationId xmlns:a16="http://schemas.microsoft.com/office/drawing/2014/main" id="{14452010-27B6-4EFA-A03F-2A18EDC45D6E}"/>
              </a:ext>
            </a:extLst>
          </p:cNvPr>
          <p:cNvGrpSpPr/>
          <p:nvPr/>
        </p:nvGrpSpPr>
        <p:grpSpPr>
          <a:xfrm>
            <a:off x="7397995" y="6356350"/>
            <a:ext cx="4794005" cy="369332"/>
            <a:chOff x="7901258" y="853699"/>
            <a:chExt cx="4794005" cy="369332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CCA6B968-A336-442D-9680-F2B905DE3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1258" y="853699"/>
              <a:ext cx="369332" cy="36933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D1F42A-126A-42D4-AB1A-6FA874AB329E}"/>
                </a:ext>
              </a:extLst>
            </p:cNvPr>
            <p:cNvSpPr txBox="1"/>
            <p:nvPr/>
          </p:nvSpPr>
          <p:spPr>
            <a:xfrm>
              <a:off x="8270590" y="853699"/>
              <a:ext cx="4424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i="1" dirty="0"/>
                <a:t>especially includes </a:t>
              </a:r>
              <a:r>
                <a:rPr lang="de-DE" b="1" i="1" dirty="0"/>
                <a:t>localation-related </a:t>
              </a:r>
              <a:r>
                <a:rPr lang="de-DE" i="1" dirty="0"/>
                <a:t>content</a:t>
              </a:r>
              <a:endParaRPr lang="en-DE" i="1" dirty="0"/>
            </a:p>
          </p:txBody>
        </p:sp>
      </p:grpSp>
      <p:pic>
        <p:nvPicPr>
          <p:cNvPr id="22" name="location related STAR" descr="Icon&#10;&#10;Description automatically generated">
            <a:extLst>
              <a:ext uri="{FF2B5EF4-FFF2-40B4-BE49-F238E27FC236}">
                <a16:creationId xmlns:a16="http://schemas.microsoft.com/office/drawing/2014/main" id="{F7DF23E3-F7EB-403B-A6BA-967E8FA1D6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879" y="1769920"/>
            <a:ext cx="36933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20" grpId="0">
        <p:bldAsOne/>
      </p:bldGraphic>
      <p:bldP spid="13" grpId="0" animBg="1"/>
      <p:bldP spid="15" grpId="0" animBg="1"/>
      <p:bldP spid="17" grpId="0" animBg="1"/>
      <p:bldP spid="9" grpId="0" animBg="1"/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7EEE7-B618-439C-BCCB-8A5CDC554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Campagign &amp; Schema Quality (I)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036AE-0514-4E12-B081-73995F010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Agreement</a:t>
            </a:r>
            <a:r>
              <a:rPr lang="de-DE" dirty="0"/>
              <a:t> (Krippendorf Alpha + weighting)</a:t>
            </a:r>
          </a:p>
          <a:p>
            <a:pPr lvl="1"/>
            <a:r>
              <a:rPr lang="de-DE" dirty="0"/>
              <a:t>Mostly </a:t>
            </a:r>
            <a:r>
              <a:rPr lang="de-DE" b="1" i="1" dirty="0"/>
              <a:t>substantial</a:t>
            </a:r>
          </a:p>
          <a:p>
            <a:pPr lvl="1"/>
            <a:r>
              <a:rPr lang="de-DE" dirty="0"/>
              <a:t>Only </a:t>
            </a:r>
            <a:r>
              <a:rPr lang="de-DE" b="1" i="1" dirty="0"/>
              <a:t>moderate</a:t>
            </a:r>
            <a:r>
              <a:rPr lang="de-DE" b="1" dirty="0"/>
              <a:t> on Topics</a:t>
            </a:r>
            <a:r>
              <a:rPr lang="de-DE" dirty="0"/>
              <a:t> at times</a:t>
            </a:r>
          </a:p>
          <a:p>
            <a:r>
              <a:rPr lang="de-DE" dirty="0"/>
              <a:t>Qualitative Annotator </a:t>
            </a:r>
            <a:r>
              <a:rPr lang="de-DE" b="1" dirty="0"/>
              <a:t>Feedback</a:t>
            </a:r>
          </a:p>
          <a:p>
            <a:pPr lvl="1"/>
            <a:r>
              <a:rPr lang="de-DE" b="1" dirty="0"/>
              <a:t>Non-Toxic</a:t>
            </a:r>
          </a:p>
          <a:p>
            <a:pPr lvl="1"/>
            <a:r>
              <a:rPr lang="de-DE" dirty="0"/>
              <a:t>Young People / Teenagers</a:t>
            </a:r>
          </a:p>
          <a:p>
            <a:pPr lvl="1"/>
            <a:r>
              <a:rPr lang="de-DE" dirty="0"/>
              <a:t>Seeking interaction (games, other sex)</a:t>
            </a:r>
          </a:p>
          <a:p>
            <a:pPr lvl="1"/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3061FE-0674-4CC8-8760-DB15D872E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Content in Anonymous</a:t>
            </a:r>
            <a:br>
              <a:rPr lang="en-GB" dirty="0"/>
            </a:br>
            <a:r>
              <a:rPr lang="en-GB" dirty="0"/>
              <a:t>Hyperlocal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0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7EEE7-B618-439C-BCCB-8A5CDC554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Campagign &amp; Schema Quality (II)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036AE-0514-4E12-B081-73995F010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Multi-Annotator Confusion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3061FE-0674-4CC8-8760-DB15D872E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Content in Anonymous</a:t>
            </a:r>
            <a:br>
              <a:rPr lang="en-GB" dirty="0"/>
            </a:br>
            <a:r>
              <a:rPr lang="en-GB" dirty="0"/>
              <a:t>Hyperlocal Communities</a:t>
            </a:r>
            <a:endParaRPr lang="en-US" dirty="0"/>
          </a:p>
        </p:txBody>
      </p:sp>
      <p:pic>
        <p:nvPicPr>
          <p:cNvPr id="6" name="Chart Topics">
            <a:extLst>
              <a:ext uri="{FF2B5EF4-FFF2-40B4-BE49-F238E27FC236}">
                <a16:creationId xmlns:a16="http://schemas.microsoft.com/office/drawing/2014/main" id="{338B8129-92FA-4F45-9E64-01A00559A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14926"/>
            <a:ext cx="5802630" cy="3807757"/>
          </a:xfrm>
          <a:prstGeom prst="rect">
            <a:avLst/>
          </a:prstGeom>
        </p:spPr>
      </p:pic>
      <p:pic>
        <p:nvPicPr>
          <p:cNvPr id="7" name="Chart Intents">
            <a:extLst>
              <a:ext uri="{FF2B5EF4-FFF2-40B4-BE49-F238E27FC236}">
                <a16:creationId xmlns:a16="http://schemas.microsoft.com/office/drawing/2014/main" id="{8C08CE7E-A050-4607-9131-7311F9E45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70" y="2414926"/>
            <a:ext cx="5652835" cy="3702630"/>
          </a:xfrm>
          <a:prstGeom prst="rect">
            <a:avLst/>
          </a:prstGeom>
        </p:spPr>
      </p:pic>
      <p:sp>
        <p:nvSpPr>
          <p:cNvPr id="9" name="Confusion Intent Marker">
            <a:extLst>
              <a:ext uri="{FF2B5EF4-FFF2-40B4-BE49-F238E27FC236}">
                <a16:creationId xmlns:a16="http://schemas.microsoft.com/office/drawing/2014/main" id="{8AA14313-7433-4489-AF2D-8AB17653DF71}"/>
              </a:ext>
            </a:extLst>
          </p:cNvPr>
          <p:cNvSpPr/>
          <p:nvPr/>
        </p:nvSpPr>
        <p:spPr>
          <a:xfrm rot="1860653">
            <a:off x="916956" y="3500762"/>
            <a:ext cx="5475001" cy="624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Confuision Topic Marker">
            <a:extLst>
              <a:ext uri="{FF2B5EF4-FFF2-40B4-BE49-F238E27FC236}">
                <a16:creationId xmlns:a16="http://schemas.microsoft.com/office/drawing/2014/main" id="{A09E9E87-97E2-4CEF-AC0D-1D34152C5A48}"/>
              </a:ext>
            </a:extLst>
          </p:cNvPr>
          <p:cNvSpPr/>
          <p:nvPr/>
        </p:nvSpPr>
        <p:spPr>
          <a:xfrm rot="1860653">
            <a:off x="6803737" y="3500762"/>
            <a:ext cx="5475001" cy="624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11" name="Confusion Intent">
            <a:extLst>
              <a:ext uri="{FF2B5EF4-FFF2-40B4-BE49-F238E27FC236}">
                <a16:creationId xmlns:a16="http://schemas.microsoft.com/office/drawing/2014/main" id="{E1269D95-76B9-42ED-B341-DD0DEF857CF4}"/>
              </a:ext>
            </a:extLst>
          </p:cNvPr>
          <p:cNvGrpSpPr/>
          <p:nvPr/>
        </p:nvGrpSpPr>
        <p:grpSpPr>
          <a:xfrm>
            <a:off x="3799647" y="2369206"/>
            <a:ext cx="2436894" cy="977386"/>
            <a:chOff x="3301970" y="3350451"/>
            <a:chExt cx="3160408" cy="1230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5FCDB236-63EA-4155-86AB-940C88EB5147}"/>
                </a:ext>
              </a:extLst>
            </p:cNvPr>
            <p:cNvSpPr/>
            <p:nvPr/>
          </p:nvSpPr>
          <p:spPr>
            <a:xfrm rot="13500000">
              <a:off x="3847961" y="3858539"/>
              <a:ext cx="176501" cy="1268484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3" name="Rounded Rectangle 8">
              <a:extLst>
                <a:ext uri="{FF2B5EF4-FFF2-40B4-BE49-F238E27FC236}">
                  <a16:creationId xmlns:a16="http://schemas.microsoft.com/office/drawing/2014/main" id="{628F0A12-859A-418E-AD10-112D518EBA90}"/>
                </a:ext>
              </a:extLst>
            </p:cNvPr>
            <p:cNvSpPr/>
            <p:nvPr/>
          </p:nvSpPr>
          <p:spPr>
            <a:xfrm>
              <a:off x="3833211" y="3350451"/>
              <a:ext cx="2629167" cy="1208485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Intent</a:t>
              </a:r>
            </a:p>
            <a:p>
              <a:pPr algn="ctr"/>
              <a:r>
                <a:rPr lang="en-GB" dirty="0"/>
                <a:t>Confusion relatively low</a:t>
              </a:r>
              <a:endParaRPr lang="en-US" b="1" dirty="0"/>
            </a:p>
          </p:txBody>
        </p:sp>
      </p:grpSp>
      <p:grpSp>
        <p:nvGrpSpPr>
          <p:cNvPr id="14" name="Confusion Topic">
            <a:extLst>
              <a:ext uri="{FF2B5EF4-FFF2-40B4-BE49-F238E27FC236}">
                <a16:creationId xmlns:a16="http://schemas.microsoft.com/office/drawing/2014/main" id="{AA367012-77E1-4E52-AD3E-D4A2C19AB350}"/>
              </a:ext>
            </a:extLst>
          </p:cNvPr>
          <p:cNvGrpSpPr/>
          <p:nvPr/>
        </p:nvGrpSpPr>
        <p:grpSpPr>
          <a:xfrm>
            <a:off x="9714415" y="2369206"/>
            <a:ext cx="2436894" cy="977386"/>
            <a:chOff x="3301970" y="3350451"/>
            <a:chExt cx="3160408" cy="1230580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F3C7916-D8E4-42A3-8458-A906BCFDB968}"/>
                </a:ext>
              </a:extLst>
            </p:cNvPr>
            <p:cNvSpPr/>
            <p:nvPr/>
          </p:nvSpPr>
          <p:spPr>
            <a:xfrm rot="13500000">
              <a:off x="3847961" y="3858539"/>
              <a:ext cx="176501" cy="1268484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6" name="Rounded Rectangle 8">
              <a:extLst>
                <a:ext uri="{FF2B5EF4-FFF2-40B4-BE49-F238E27FC236}">
                  <a16:creationId xmlns:a16="http://schemas.microsoft.com/office/drawing/2014/main" id="{167DF496-8D39-429F-A7C5-25A96EC30585}"/>
                </a:ext>
              </a:extLst>
            </p:cNvPr>
            <p:cNvSpPr/>
            <p:nvPr/>
          </p:nvSpPr>
          <p:spPr>
            <a:xfrm>
              <a:off x="3833211" y="3350451"/>
              <a:ext cx="2629167" cy="1208485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Topic</a:t>
              </a:r>
            </a:p>
            <a:p>
              <a:pPr algn="ctr"/>
              <a:r>
                <a:rPr lang="en-GB" dirty="0"/>
                <a:t>Confusion</a:t>
              </a:r>
            </a:p>
            <a:p>
              <a:pPr algn="ctr"/>
              <a:r>
                <a:rPr lang="en-GB" dirty="0"/>
                <a:t>higher</a:t>
              </a:r>
            </a:p>
          </p:txBody>
        </p:sp>
      </p:grpSp>
      <p:grpSp>
        <p:nvGrpSpPr>
          <p:cNvPr id="42" name="marker initial">
            <a:extLst>
              <a:ext uri="{FF2B5EF4-FFF2-40B4-BE49-F238E27FC236}">
                <a16:creationId xmlns:a16="http://schemas.microsoft.com/office/drawing/2014/main" id="{A1702E70-A7A1-4711-A3F1-CBE9EA1C9E51}"/>
              </a:ext>
            </a:extLst>
          </p:cNvPr>
          <p:cNvGrpSpPr/>
          <p:nvPr/>
        </p:nvGrpSpPr>
        <p:grpSpPr>
          <a:xfrm>
            <a:off x="537210" y="2456859"/>
            <a:ext cx="5408995" cy="3494361"/>
            <a:chOff x="537210" y="2456859"/>
            <a:chExt cx="5408995" cy="3494361"/>
          </a:xfrm>
        </p:grpSpPr>
        <p:sp>
          <p:nvSpPr>
            <p:cNvPr id="17" name="cell marker">
              <a:extLst>
                <a:ext uri="{FF2B5EF4-FFF2-40B4-BE49-F238E27FC236}">
                  <a16:creationId xmlns:a16="http://schemas.microsoft.com/office/drawing/2014/main" id="{FB7FA6F1-2711-44B8-B6F4-0EE7D041A804}"/>
                </a:ext>
              </a:extLst>
            </p:cNvPr>
            <p:cNvSpPr/>
            <p:nvPr/>
          </p:nvSpPr>
          <p:spPr>
            <a:xfrm>
              <a:off x="1347410" y="3154680"/>
              <a:ext cx="4598795" cy="3537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8" name="cell marker">
              <a:extLst>
                <a:ext uri="{FF2B5EF4-FFF2-40B4-BE49-F238E27FC236}">
                  <a16:creationId xmlns:a16="http://schemas.microsoft.com/office/drawing/2014/main" id="{C4FD99FA-37E3-4E5E-BEE5-E82F1378BFCC}"/>
                </a:ext>
              </a:extLst>
            </p:cNvPr>
            <p:cNvSpPr/>
            <p:nvPr/>
          </p:nvSpPr>
          <p:spPr>
            <a:xfrm rot="5400000">
              <a:off x="214303" y="3589966"/>
              <a:ext cx="2839044" cy="5728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C9A4FD2-2DA3-4035-96D4-D3B340E6E7B1}"/>
                </a:ext>
              </a:extLst>
            </p:cNvPr>
            <p:cNvCxnSpPr>
              <a:cxnSpLocks/>
            </p:cNvCxnSpPr>
            <p:nvPr/>
          </p:nvCxnSpPr>
          <p:spPr>
            <a:xfrm>
              <a:off x="537210" y="3429000"/>
              <a:ext cx="810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9CE6F03-9BFD-4649-977F-324845D55B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7269" y="5295903"/>
              <a:ext cx="651051" cy="6553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ell marker I3">
            <a:extLst>
              <a:ext uri="{FF2B5EF4-FFF2-40B4-BE49-F238E27FC236}">
                <a16:creationId xmlns:a16="http://schemas.microsoft.com/office/drawing/2014/main" id="{8FE629E9-40A6-4BD7-A9E0-3D3AB9CD98AD}"/>
              </a:ext>
            </a:extLst>
          </p:cNvPr>
          <p:cNvSpPr/>
          <p:nvPr/>
        </p:nvSpPr>
        <p:spPr>
          <a:xfrm rot="5400000">
            <a:off x="4318810" y="4775146"/>
            <a:ext cx="353751" cy="5728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cell marker I1">
            <a:extLst>
              <a:ext uri="{FF2B5EF4-FFF2-40B4-BE49-F238E27FC236}">
                <a16:creationId xmlns:a16="http://schemas.microsoft.com/office/drawing/2014/main" id="{EE09F6E3-E5D0-4C3B-A8B0-9DF222C77E84}"/>
              </a:ext>
            </a:extLst>
          </p:cNvPr>
          <p:cNvSpPr/>
          <p:nvPr/>
        </p:nvSpPr>
        <p:spPr>
          <a:xfrm rot="5400000">
            <a:off x="2036527" y="4421395"/>
            <a:ext cx="353751" cy="5728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cell marker I2">
            <a:extLst>
              <a:ext uri="{FF2B5EF4-FFF2-40B4-BE49-F238E27FC236}">
                <a16:creationId xmlns:a16="http://schemas.microsoft.com/office/drawing/2014/main" id="{2AB0DA72-089C-4657-AAE0-F0B35875666A}"/>
              </a:ext>
            </a:extLst>
          </p:cNvPr>
          <p:cNvSpPr/>
          <p:nvPr/>
        </p:nvSpPr>
        <p:spPr>
          <a:xfrm rot="5400000">
            <a:off x="3745981" y="2711738"/>
            <a:ext cx="353751" cy="5728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" name="cell marker T">
            <a:extLst>
              <a:ext uri="{FF2B5EF4-FFF2-40B4-BE49-F238E27FC236}">
                <a16:creationId xmlns:a16="http://schemas.microsoft.com/office/drawing/2014/main" id="{F135AD97-6591-4A52-88F9-0F4012C01BE3}"/>
              </a:ext>
            </a:extLst>
          </p:cNvPr>
          <p:cNvSpPr/>
          <p:nvPr/>
        </p:nvSpPr>
        <p:spPr>
          <a:xfrm rot="5400000">
            <a:off x="9837457" y="4951854"/>
            <a:ext cx="212484" cy="360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" name="cell marker T">
            <a:extLst>
              <a:ext uri="{FF2B5EF4-FFF2-40B4-BE49-F238E27FC236}">
                <a16:creationId xmlns:a16="http://schemas.microsoft.com/office/drawing/2014/main" id="{4AA0A820-DD07-4614-8EC6-508147106326}"/>
              </a:ext>
            </a:extLst>
          </p:cNvPr>
          <p:cNvSpPr/>
          <p:nvPr/>
        </p:nvSpPr>
        <p:spPr>
          <a:xfrm rot="5400000">
            <a:off x="9484424" y="4951854"/>
            <a:ext cx="212484" cy="360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cell marker T">
            <a:extLst>
              <a:ext uri="{FF2B5EF4-FFF2-40B4-BE49-F238E27FC236}">
                <a16:creationId xmlns:a16="http://schemas.microsoft.com/office/drawing/2014/main" id="{FD3A3190-022E-4AC0-A5A1-D0C72E25655A}"/>
              </a:ext>
            </a:extLst>
          </p:cNvPr>
          <p:cNvSpPr/>
          <p:nvPr/>
        </p:nvSpPr>
        <p:spPr>
          <a:xfrm rot="5400000">
            <a:off x="8067945" y="3643002"/>
            <a:ext cx="212484" cy="360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" name="cell marker T">
            <a:extLst>
              <a:ext uri="{FF2B5EF4-FFF2-40B4-BE49-F238E27FC236}">
                <a16:creationId xmlns:a16="http://schemas.microsoft.com/office/drawing/2014/main" id="{CC2FC40F-A4F2-41A2-ADD2-4FB3651C510B}"/>
              </a:ext>
            </a:extLst>
          </p:cNvPr>
          <p:cNvSpPr/>
          <p:nvPr/>
        </p:nvSpPr>
        <p:spPr>
          <a:xfrm rot="5400000">
            <a:off x="8067945" y="4730385"/>
            <a:ext cx="212484" cy="360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" name="cell marker T">
            <a:extLst>
              <a:ext uri="{FF2B5EF4-FFF2-40B4-BE49-F238E27FC236}">
                <a16:creationId xmlns:a16="http://schemas.microsoft.com/office/drawing/2014/main" id="{9EB2A037-B858-4140-8A53-F42FCE5F2ADE}"/>
              </a:ext>
            </a:extLst>
          </p:cNvPr>
          <p:cNvSpPr/>
          <p:nvPr/>
        </p:nvSpPr>
        <p:spPr>
          <a:xfrm rot="5400000">
            <a:off x="7716389" y="4951854"/>
            <a:ext cx="212484" cy="360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" name="cell marker T">
            <a:extLst>
              <a:ext uri="{FF2B5EF4-FFF2-40B4-BE49-F238E27FC236}">
                <a16:creationId xmlns:a16="http://schemas.microsoft.com/office/drawing/2014/main" id="{E5C2C01A-CA4E-4AB8-B555-274E3C27A91A}"/>
              </a:ext>
            </a:extLst>
          </p:cNvPr>
          <p:cNvSpPr/>
          <p:nvPr/>
        </p:nvSpPr>
        <p:spPr>
          <a:xfrm rot="5400000">
            <a:off x="7369077" y="4517188"/>
            <a:ext cx="212484" cy="360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cell marker T">
            <a:extLst>
              <a:ext uri="{FF2B5EF4-FFF2-40B4-BE49-F238E27FC236}">
                <a16:creationId xmlns:a16="http://schemas.microsoft.com/office/drawing/2014/main" id="{409DA361-5595-4ED3-8818-ECAE335B47F5}"/>
              </a:ext>
            </a:extLst>
          </p:cNvPr>
          <p:cNvSpPr/>
          <p:nvPr/>
        </p:nvSpPr>
        <p:spPr>
          <a:xfrm rot="5400000">
            <a:off x="7369077" y="4951854"/>
            <a:ext cx="212484" cy="360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64B2F9F-D492-44A1-861A-ABAFE78B369E}"/>
              </a:ext>
            </a:extLst>
          </p:cNvPr>
          <p:cNvGrpSpPr/>
          <p:nvPr/>
        </p:nvGrpSpPr>
        <p:grpSpPr>
          <a:xfrm>
            <a:off x="4947366" y="5253813"/>
            <a:ext cx="2397959" cy="959837"/>
            <a:chOff x="5584212" y="5253813"/>
            <a:chExt cx="2397959" cy="959837"/>
          </a:xfrm>
        </p:grpSpPr>
        <p:sp>
          <p:nvSpPr>
            <p:cNvPr id="32" name="No Model is perfect">
              <a:extLst>
                <a:ext uri="{FF2B5EF4-FFF2-40B4-BE49-F238E27FC236}">
                  <a16:creationId xmlns:a16="http://schemas.microsoft.com/office/drawing/2014/main" id="{1A76796F-68B2-48AA-BE37-3E52A64C547F}"/>
                </a:ext>
              </a:extLst>
            </p:cNvPr>
            <p:cNvSpPr/>
            <p:nvPr/>
          </p:nvSpPr>
          <p:spPr>
            <a:xfrm>
              <a:off x="5584212" y="5253813"/>
              <a:ext cx="2027271" cy="959837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No Model </a:t>
              </a:r>
            </a:p>
            <a:p>
              <a:pPr algn="ctr"/>
              <a:r>
                <a:rPr lang="en-GB" dirty="0"/>
                <a:t>is perfect.</a:t>
              </a:r>
              <a:endParaRPr lang="en-US" dirty="0"/>
            </a:p>
          </p:txBody>
        </p:sp>
        <p:pic>
          <p:nvPicPr>
            <p:cNvPr id="34" name="Picture 33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A476DCD5-266F-4324-A6A9-C8ACC44B7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794" y="5349699"/>
              <a:ext cx="741377" cy="741377"/>
            </a:xfrm>
            <a:prstGeom prst="rect">
              <a:avLst/>
            </a:prstGeom>
          </p:spPr>
        </p:pic>
      </p:grpSp>
      <p:sp>
        <p:nvSpPr>
          <p:cNvPr id="45" name="Coverage">
            <a:extLst>
              <a:ext uri="{FF2B5EF4-FFF2-40B4-BE49-F238E27FC236}">
                <a16:creationId xmlns:a16="http://schemas.microsoft.com/office/drawing/2014/main" id="{BFCEE79D-3749-45E2-B8BF-9689DF60CDE6}"/>
              </a:ext>
            </a:extLst>
          </p:cNvPr>
          <p:cNvSpPr/>
          <p:nvPr/>
        </p:nvSpPr>
        <p:spPr>
          <a:xfrm>
            <a:off x="4947365" y="4232668"/>
            <a:ext cx="2027271" cy="95983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Precision</a:t>
            </a:r>
          </a:p>
          <a:p>
            <a:pPr algn="ctr"/>
            <a:r>
              <a:rPr lang="en-GB" dirty="0"/>
              <a:t>could be better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4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20" grpId="0" animBg="1"/>
      <p:bldP spid="21" grpId="0" animBg="1"/>
      <p:bldP spid="22" grpId="0" animBg="1"/>
      <p:bldP spid="27" grpId="0" animBg="1"/>
      <p:bldP spid="28" grpId="0" animBg="1"/>
      <p:bldP spid="24" grpId="0" animBg="1"/>
      <p:bldP spid="29" grpId="0" animBg="1"/>
      <p:bldP spid="26" grpId="0" animBg="1"/>
      <p:bldP spid="25" grpId="0" animBg="1"/>
      <p:bldP spid="23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76651E-D1CF-439A-83E6-736E80609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360" y="1486050"/>
            <a:ext cx="8115676" cy="47567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4DF515-E7FA-4A10-BAE9-B4469133C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Inhomogeneity</a:t>
            </a:r>
            <a:r>
              <a:rPr lang="de-DE" b="0" dirty="0"/>
              <a:t>: Jeddah vs. Riyadh</a:t>
            </a:r>
            <a:endParaRPr lang="en-DE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CF1708-578E-471D-9E8D-DD839863D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Differences in Social Media Usage Exist </a:t>
            </a:r>
          </a:p>
          <a:p>
            <a:r>
              <a:rPr lang="en-GB"/>
              <a:t>Between Western and Middle-East Countries</a:t>
            </a:r>
            <a:endParaRPr lang="en-US" dirty="0"/>
          </a:p>
        </p:txBody>
      </p:sp>
      <p:sp>
        <p:nvSpPr>
          <p:cNvPr id="3" name="Mask heatmap">
            <a:extLst>
              <a:ext uri="{FF2B5EF4-FFF2-40B4-BE49-F238E27FC236}">
                <a16:creationId xmlns:a16="http://schemas.microsoft.com/office/drawing/2014/main" id="{6023B91B-A0D5-40E5-857D-395A483E4D9E}"/>
              </a:ext>
            </a:extLst>
          </p:cNvPr>
          <p:cNvSpPr/>
          <p:nvPr/>
        </p:nvSpPr>
        <p:spPr>
          <a:xfrm>
            <a:off x="3329940" y="1630680"/>
            <a:ext cx="5554980" cy="3314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Legend U jeddah">
            <a:extLst>
              <a:ext uri="{FF2B5EF4-FFF2-40B4-BE49-F238E27FC236}">
                <a16:creationId xmlns:a16="http://schemas.microsoft.com/office/drawing/2014/main" id="{DBDB8760-127F-40E0-BD60-291C050CD640}"/>
              </a:ext>
            </a:extLst>
          </p:cNvPr>
          <p:cNvSpPr txBox="1"/>
          <p:nvPr/>
        </p:nvSpPr>
        <p:spPr>
          <a:xfrm>
            <a:off x="10200640" y="1476433"/>
            <a:ext cx="146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more content</a:t>
            </a:r>
          </a:p>
          <a:p>
            <a:r>
              <a:rPr lang="de-DE" b="1" dirty="0"/>
              <a:t>Jeddah</a:t>
            </a:r>
            <a:endParaRPr lang="en-DE" b="1" dirty="0"/>
          </a:p>
        </p:txBody>
      </p:sp>
      <p:sp>
        <p:nvSpPr>
          <p:cNvPr id="7" name="Legend Z riyadh">
            <a:extLst>
              <a:ext uri="{FF2B5EF4-FFF2-40B4-BE49-F238E27FC236}">
                <a16:creationId xmlns:a16="http://schemas.microsoft.com/office/drawing/2014/main" id="{727E947F-4C50-4299-A480-C9258AF8F892}"/>
              </a:ext>
            </a:extLst>
          </p:cNvPr>
          <p:cNvSpPr txBox="1"/>
          <p:nvPr/>
        </p:nvSpPr>
        <p:spPr>
          <a:xfrm>
            <a:off x="10200640" y="4220685"/>
            <a:ext cx="146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more content</a:t>
            </a:r>
          </a:p>
          <a:p>
            <a:r>
              <a:rPr lang="de-DE" b="1" dirty="0"/>
              <a:t>Riyadh</a:t>
            </a:r>
            <a:endParaRPr lang="en-DE" b="1" dirty="0"/>
          </a:p>
        </p:txBody>
      </p:sp>
      <p:sp>
        <p:nvSpPr>
          <p:cNvPr id="9" name="Mask Z">
            <a:extLst>
              <a:ext uri="{FF2B5EF4-FFF2-40B4-BE49-F238E27FC236}">
                <a16:creationId xmlns:a16="http://schemas.microsoft.com/office/drawing/2014/main" id="{9CD5D1F9-95AB-47FC-B6B9-52379E70EDED}"/>
              </a:ext>
            </a:extLst>
          </p:cNvPr>
          <p:cNvSpPr/>
          <p:nvPr/>
        </p:nvSpPr>
        <p:spPr>
          <a:xfrm>
            <a:off x="9106088" y="1518620"/>
            <a:ext cx="2554760" cy="351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6" name="cell marker AVG">
            <a:extLst>
              <a:ext uri="{FF2B5EF4-FFF2-40B4-BE49-F238E27FC236}">
                <a16:creationId xmlns:a16="http://schemas.microsoft.com/office/drawing/2014/main" id="{4FF6025A-5EA0-4315-9483-B7D6AE2CD015}"/>
              </a:ext>
            </a:extLst>
          </p:cNvPr>
          <p:cNvGrpSpPr/>
          <p:nvPr/>
        </p:nvGrpSpPr>
        <p:grpSpPr>
          <a:xfrm>
            <a:off x="2819736" y="1630680"/>
            <a:ext cx="6082962" cy="3314702"/>
            <a:chOff x="2819736" y="1630680"/>
            <a:chExt cx="6082962" cy="3314702"/>
          </a:xfrm>
        </p:grpSpPr>
        <p:sp>
          <p:nvSpPr>
            <p:cNvPr id="10" name="cell marker AVG intent">
              <a:extLst>
                <a:ext uri="{FF2B5EF4-FFF2-40B4-BE49-F238E27FC236}">
                  <a16:creationId xmlns:a16="http://schemas.microsoft.com/office/drawing/2014/main" id="{A9EC21BA-5B16-4668-B3C5-5EF4706C7F55}"/>
                </a:ext>
              </a:extLst>
            </p:cNvPr>
            <p:cNvSpPr/>
            <p:nvPr/>
          </p:nvSpPr>
          <p:spPr>
            <a:xfrm>
              <a:off x="2819736" y="1630680"/>
              <a:ext cx="5653703" cy="3618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1" name="cell marker AVG topic">
              <a:extLst>
                <a:ext uri="{FF2B5EF4-FFF2-40B4-BE49-F238E27FC236}">
                  <a16:creationId xmlns:a16="http://schemas.microsoft.com/office/drawing/2014/main" id="{F0379D96-6008-4AAB-BF9D-AC03F0AD3836}"/>
                </a:ext>
              </a:extLst>
            </p:cNvPr>
            <p:cNvSpPr/>
            <p:nvPr/>
          </p:nvSpPr>
          <p:spPr>
            <a:xfrm rot="5400000">
              <a:off x="7211664" y="3254349"/>
              <a:ext cx="2952807" cy="42926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12" name="broader spectrum">
            <a:extLst>
              <a:ext uri="{FF2B5EF4-FFF2-40B4-BE49-F238E27FC236}">
                <a16:creationId xmlns:a16="http://schemas.microsoft.com/office/drawing/2014/main" id="{9A1A98B6-58D2-4ABB-8E34-F23037C16851}"/>
              </a:ext>
            </a:extLst>
          </p:cNvPr>
          <p:cNvGrpSpPr/>
          <p:nvPr/>
        </p:nvGrpSpPr>
        <p:grpSpPr>
          <a:xfrm>
            <a:off x="8623159" y="1331707"/>
            <a:ext cx="2985533" cy="959837"/>
            <a:chOff x="2590440" y="3350451"/>
            <a:chExt cx="3871938" cy="1208485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E231F7DE-B965-4EC3-8A57-AF2B19A2D385}"/>
                </a:ext>
              </a:extLst>
            </p:cNvPr>
            <p:cNvSpPr/>
            <p:nvPr/>
          </p:nvSpPr>
          <p:spPr>
            <a:xfrm rot="16200000">
              <a:off x="3136431" y="3320450"/>
              <a:ext cx="176502" cy="1268484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id="{6DDA059C-5441-4DF4-80A3-4AAC784C3F5D}"/>
                </a:ext>
              </a:extLst>
            </p:cNvPr>
            <p:cNvSpPr/>
            <p:nvPr/>
          </p:nvSpPr>
          <p:spPr>
            <a:xfrm>
              <a:off x="3833211" y="3350451"/>
              <a:ext cx="2629167" cy="1208485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broader spectrum</a:t>
              </a:r>
            </a:p>
            <a:p>
              <a:pPr algn="ctr"/>
              <a:r>
                <a:rPr lang="en-GB" dirty="0"/>
                <a:t>In Riyadh</a:t>
              </a:r>
              <a:endParaRPr lang="en-US" dirty="0"/>
            </a:p>
          </p:txBody>
        </p:sp>
      </p:grpSp>
      <p:sp>
        <p:nvSpPr>
          <p:cNvPr id="16" name="cell marker SocialMedia">
            <a:extLst>
              <a:ext uri="{FF2B5EF4-FFF2-40B4-BE49-F238E27FC236}">
                <a16:creationId xmlns:a16="http://schemas.microsoft.com/office/drawing/2014/main" id="{55A8D283-B15A-49F8-AC1A-D1233AABB978}"/>
              </a:ext>
            </a:extLst>
          </p:cNvPr>
          <p:cNvSpPr/>
          <p:nvPr/>
        </p:nvSpPr>
        <p:spPr>
          <a:xfrm rot="5400000">
            <a:off x="4652928" y="3076609"/>
            <a:ext cx="3308287" cy="4292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cell marker EntertCulture">
            <a:extLst>
              <a:ext uri="{FF2B5EF4-FFF2-40B4-BE49-F238E27FC236}">
                <a16:creationId xmlns:a16="http://schemas.microsoft.com/office/drawing/2014/main" id="{33E73624-7133-457E-A3B9-F801BE64CE0F}"/>
              </a:ext>
            </a:extLst>
          </p:cNvPr>
          <p:cNvSpPr/>
          <p:nvPr/>
        </p:nvSpPr>
        <p:spPr>
          <a:xfrm rot="5400000">
            <a:off x="6238272" y="3073399"/>
            <a:ext cx="3314701" cy="4292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8" name="intent marker">
            <a:extLst>
              <a:ext uri="{FF2B5EF4-FFF2-40B4-BE49-F238E27FC236}">
                <a16:creationId xmlns:a16="http://schemas.microsoft.com/office/drawing/2014/main" id="{F58C5ED4-A099-4248-8AAD-C711CAD8D433}"/>
              </a:ext>
            </a:extLst>
          </p:cNvPr>
          <p:cNvCxnSpPr>
            <a:cxnSpLocks/>
          </p:cNvCxnSpPr>
          <p:nvPr/>
        </p:nvCxnSpPr>
        <p:spPr>
          <a:xfrm>
            <a:off x="2311146" y="3020568"/>
            <a:ext cx="65737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intent marker">
            <a:extLst>
              <a:ext uri="{FF2B5EF4-FFF2-40B4-BE49-F238E27FC236}">
                <a16:creationId xmlns:a16="http://schemas.microsoft.com/office/drawing/2014/main" id="{237DC1B7-0D8C-420B-8933-857F0D4DEA56}"/>
              </a:ext>
            </a:extLst>
          </p:cNvPr>
          <p:cNvCxnSpPr>
            <a:cxnSpLocks/>
          </p:cNvCxnSpPr>
          <p:nvPr/>
        </p:nvCxnSpPr>
        <p:spPr>
          <a:xfrm>
            <a:off x="2877312" y="3395472"/>
            <a:ext cx="6007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intent marker">
            <a:extLst>
              <a:ext uri="{FF2B5EF4-FFF2-40B4-BE49-F238E27FC236}">
                <a16:creationId xmlns:a16="http://schemas.microsoft.com/office/drawing/2014/main" id="{B6389837-1396-44A0-B7CB-24030EB3FDA1}"/>
              </a:ext>
            </a:extLst>
          </p:cNvPr>
          <p:cNvCxnSpPr>
            <a:cxnSpLocks/>
          </p:cNvCxnSpPr>
          <p:nvPr/>
        </p:nvCxnSpPr>
        <p:spPr>
          <a:xfrm>
            <a:off x="2311146" y="2291544"/>
            <a:ext cx="65737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intent marker">
            <a:extLst>
              <a:ext uri="{FF2B5EF4-FFF2-40B4-BE49-F238E27FC236}">
                <a16:creationId xmlns:a16="http://schemas.microsoft.com/office/drawing/2014/main" id="{4A9B9AE6-F7AA-459F-A1F4-8B3AA96B7ACE}"/>
              </a:ext>
            </a:extLst>
          </p:cNvPr>
          <p:cNvCxnSpPr>
            <a:cxnSpLocks/>
          </p:cNvCxnSpPr>
          <p:nvPr/>
        </p:nvCxnSpPr>
        <p:spPr>
          <a:xfrm>
            <a:off x="2718816" y="4138080"/>
            <a:ext cx="61661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jeddah">
            <a:extLst>
              <a:ext uri="{FF2B5EF4-FFF2-40B4-BE49-F238E27FC236}">
                <a16:creationId xmlns:a16="http://schemas.microsoft.com/office/drawing/2014/main" id="{80D83BEE-B0C5-4AB3-90FB-5F7BC42E0184}"/>
              </a:ext>
            </a:extLst>
          </p:cNvPr>
          <p:cNvGrpSpPr/>
          <p:nvPr/>
        </p:nvGrpSpPr>
        <p:grpSpPr>
          <a:xfrm>
            <a:off x="8623159" y="5013475"/>
            <a:ext cx="2985533" cy="959837"/>
            <a:chOff x="2590440" y="3350451"/>
            <a:chExt cx="3871938" cy="1208485"/>
          </a:xfrm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73DE3C9-AAB4-4A1D-8F1E-EC9BFBF85841}"/>
                </a:ext>
              </a:extLst>
            </p:cNvPr>
            <p:cNvSpPr/>
            <p:nvPr/>
          </p:nvSpPr>
          <p:spPr>
            <a:xfrm rot="16200000">
              <a:off x="3136431" y="3320450"/>
              <a:ext cx="176502" cy="1268484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3" name="Rounded Rectangle 8">
              <a:extLst>
                <a:ext uri="{FF2B5EF4-FFF2-40B4-BE49-F238E27FC236}">
                  <a16:creationId xmlns:a16="http://schemas.microsoft.com/office/drawing/2014/main" id="{30F015FF-D5F6-4EA9-BE8C-EB8AD1722FBB}"/>
                </a:ext>
              </a:extLst>
            </p:cNvPr>
            <p:cNvSpPr/>
            <p:nvPr/>
          </p:nvSpPr>
          <p:spPr>
            <a:xfrm>
              <a:off x="3833211" y="3350451"/>
              <a:ext cx="2629167" cy="1208485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Focus on Entertainment</a:t>
              </a:r>
            </a:p>
            <a:p>
              <a:pPr algn="ctr"/>
              <a:r>
                <a:rPr lang="en-GB" dirty="0"/>
                <a:t>In Jeddah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6368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931B6-CAA4-4616-BB80-D39C4B0B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/>
              <a:t>Qualitative Insights:</a:t>
            </a:r>
            <a:br>
              <a:rPr lang="de-DE" i="1" dirty="0"/>
            </a:br>
            <a:r>
              <a:rPr lang="de-DE" dirty="0"/>
              <a:t>Top Hashtags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1338B-D3A5-4D42-B381-9EC0AF47A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Content in Anonymous</a:t>
            </a:r>
            <a:br>
              <a:rPr lang="en-GB"/>
            </a:br>
            <a:r>
              <a:rPr lang="en-GB"/>
              <a:t>Hyperlocal Communities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51B58EA-3ECC-4719-8135-3D1E2B896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632841"/>
              </p:ext>
            </p:extLst>
          </p:nvPr>
        </p:nvGraphicFramePr>
        <p:xfrm>
          <a:off x="299959" y="1690688"/>
          <a:ext cx="7038102" cy="4492791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854721">
                  <a:extLst>
                    <a:ext uri="{9D8B030D-6E8A-4147-A177-3AD203B41FA5}">
                      <a16:colId xmlns:a16="http://schemas.microsoft.com/office/drawing/2014/main" val="1788524831"/>
                    </a:ext>
                  </a:extLst>
                </a:gridCol>
                <a:gridCol w="4183381">
                  <a:extLst>
                    <a:ext uri="{9D8B030D-6E8A-4147-A177-3AD203B41FA5}">
                      <a16:colId xmlns:a16="http://schemas.microsoft.com/office/drawing/2014/main" val="1864414048"/>
                    </a:ext>
                  </a:extLst>
                </a:gridCol>
              </a:tblGrid>
              <a:tr h="176797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effectLst/>
                        </a:rPr>
                        <a:t>Hashtag</a:t>
                      </a:r>
                      <a:endParaRPr lang="en-DE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Hashtag</a:t>
                      </a:r>
                      <a:endParaRPr lang="en-D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2755212461"/>
                  </a:ext>
                </a:extLst>
              </a:tr>
              <a:tr h="353594">
                <a:tc>
                  <a:txBody>
                    <a:bodyPr/>
                    <a:lstStyle/>
                    <a:p>
                      <a:pPr algn="ctr" rtl="1"/>
                      <a:r>
                        <a:rPr lang="ar-AE" sz="1300" b="0" dirty="0">
                          <a:effectLst/>
                        </a:rPr>
                        <a:t>#ميولك_الجنسي</a:t>
                      </a:r>
                      <a:endParaRPr lang="en-DE" sz="1300" b="0" dirty="0">
                        <a:effectLst/>
                      </a:endParaRPr>
                    </a:p>
                    <a:p>
                      <a:pPr algn="ctr"/>
                      <a:r>
                        <a:rPr lang="en-GB" sz="1300" b="1" dirty="0">
                          <a:effectLst/>
                        </a:rPr>
                        <a:t>#your_sexual_orientation</a:t>
                      </a:r>
                      <a:endParaRPr lang="en-DE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300" dirty="0">
                          <a:effectLst/>
                        </a:rPr>
                        <a:t>اسم_بنت_نفسك_تشبكها</a:t>
                      </a:r>
                      <a:r>
                        <a:rPr lang="en-US" sz="1300" dirty="0">
                          <a:effectLst/>
                        </a:rPr>
                        <a:t>#</a:t>
                      </a:r>
                      <a:endParaRPr lang="en-DE" sz="1300" dirty="0">
                        <a:effectLst/>
                      </a:endParaRPr>
                    </a:p>
                    <a:p>
                      <a:pPr algn="ctr"/>
                      <a:r>
                        <a:rPr lang="en-US" sz="1300" b="1" dirty="0">
                          <a:effectLst/>
                        </a:rPr>
                        <a:t>#name_of_a_girl_you_wish_to_date</a:t>
                      </a:r>
                      <a:endParaRPr lang="en-DE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3551910683"/>
                  </a:ext>
                </a:extLst>
              </a:tr>
              <a:tr h="530391">
                <a:tc>
                  <a:txBody>
                    <a:bodyPr/>
                    <a:lstStyle/>
                    <a:p>
                      <a:pPr algn="ctr"/>
                      <a:r>
                        <a:rPr lang="ar-SA" sz="1300" b="0" dirty="0">
                          <a:effectLst/>
                        </a:rPr>
                        <a:t>تشبيك_صريح</a:t>
                      </a:r>
                      <a:r>
                        <a:rPr lang="en-US" sz="1300" b="0" dirty="0">
                          <a:effectLst/>
                        </a:rPr>
                        <a:t>#</a:t>
                      </a:r>
                      <a:endParaRPr lang="en-DE" sz="1300" b="0" dirty="0">
                        <a:effectLst/>
                      </a:endParaRPr>
                    </a:p>
                    <a:p>
                      <a:pPr algn="ctr"/>
                      <a:r>
                        <a:rPr lang="en-US" sz="1300" b="1" dirty="0">
                          <a:effectLst/>
                        </a:rPr>
                        <a:t>#Honest_matchmaking</a:t>
                      </a:r>
                      <a:endParaRPr lang="en-DE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300" dirty="0">
                          <a:effectLst/>
                        </a:rPr>
                        <a:t>اسمك_و_نخمن_مز_و_لا_شاكوش</a:t>
                      </a:r>
                      <a:r>
                        <a:rPr lang="en-US" sz="1300" dirty="0">
                          <a:effectLst/>
                        </a:rPr>
                        <a:t>#</a:t>
                      </a:r>
                      <a:endParaRPr lang="en-DE" sz="1300" dirty="0">
                        <a:effectLst/>
                      </a:endParaRPr>
                    </a:p>
                    <a:p>
                      <a:pPr algn="ctr"/>
                      <a:r>
                        <a:rPr lang="en-US" sz="1300" b="1" dirty="0">
                          <a:effectLst/>
                        </a:rPr>
                        <a:t>#say_your_name_and_we_guess_if_you_are_hot_or_not</a:t>
                      </a:r>
                      <a:endParaRPr lang="en-DE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2232042747"/>
                  </a:ext>
                </a:extLst>
              </a:tr>
              <a:tr h="353594">
                <a:tc>
                  <a:txBody>
                    <a:bodyPr/>
                    <a:lstStyle/>
                    <a:p>
                      <a:pPr algn="ctr"/>
                      <a:r>
                        <a:rPr lang="ar-SA" sz="1300" b="0" dirty="0">
                          <a:effectLst/>
                        </a:rPr>
                        <a:t>عدد_الكارما_ونعطيك_فوت_اب</a:t>
                      </a:r>
                      <a:r>
                        <a:rPr lang="en-US" sz="1300" b="0" dirty="0">
                          <a:effectLst/>
                        </a:rPr>
                        <a:t>#</a:t>
                      </a:r>
                      <a:endParaRPr lang="en-DE" sz="1300" b="0" dirty="0">
                        <a:effectLst/>
                      </a:endParaRPr>
                    </a:p>
                    <a:p>
                      <a:pPr algn="ctr"/>
                      <a:r>
                        <a:rPr lang="en-US" sz="1300" b="1" dirty="0">
                          <a:effectLst/>
                        </a:rPr>
                        <a:t>#Share_karma_count_and_get_upvotes</a:t>
                      </a:r>
                      <a:endParaRPr lang="en-DE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300" dirty="0">
                          <a:effectLst/>
                        </a:rPr>
                        <a:t>حركة_تخرفنك</a:t>
                      </a:r>
                      <a:r>
                        <a:rPr lang="en-US" sz="1300" dirty="0">
                          <a:effectLst/>
                        </a:rPr>
                        <a:t>#</a:t>
                      </a:r>
                      <a:endParaRPr lang="en-DE" sz="1300" dirty="0">
                        <a:effectLst/>
                      </a:endParaRPr>
                    </a:p>
                    <a:p>
                      <a:pPr algn="ctr"/>
                      <a:r>
                        <a:rPr lang="en-US" sz="1300" b="1" dirty="0">
                          <a:effectLst/>
                        </a:rPr>
                        <a:t>#a_move_that_turns_you_on</a:t>
                      </a:r>
                      <a:endParaRPr lang="en-DE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2125613111"/>
                  </a:ext>
                </a:extLst>
              </a:tr>
              <a:tr h="353594">
                <a:tc>
                  <a:txBody>
                    <a:bodyPr/>
                    <a:lstStyle/>
                    <a:p>
                      <a:pPr algn="ctr"/>
                      <a:r>
                        <a:rPr lang="ar-SA" sz="1300" b="0" dirty="0">
                          <a:effectLst/>
                        </a:rPr>
                        <a:t>اسألة_انحرافية</a:t>
                      </a:r>
                      <a:r>
                        <a:rPr lang="en-US" sz="1300" b="0" dirty="0">
                          <a:effectLst/>
                        </a:rPr>
                        <a:t>#</a:t>
                      </a:r>
                      <a:endParaRPr lang="en-DE" sz="1300" b="0" dirty="0">
                        <a:effectLst/>
                      </a:endParaRPr>
                    </a:p>
                    <a:p>
                      <a:pPr algn="ctr"/>
                      <a:r>
                        <a:rPr lang="en-US" sz="1300" b="1" dirty="0">
                          <a:effectLst/>
                        </a:rPr>
                        <a:t>#wild_questions</a:t>
                      </a:r>
                      <a:endParaRPr lang="en-DE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300" dirty="0">
                          <a:effectLst/>
                        </a:rPr>
                        <a:t>عمرك_وتتضبط</a:t>
                      </a:r>
                      <a:r>
                        <a:rPr lang="en-US" sz="1300" dirty="0">
                          <a:effectLst/>
                        </a:rPr>
                        <a:t>#</a:t>
                      </a:r>
                      <a:endParaRPr lang="en-DE" sz="1300" dirty="0">
                        <a:effectLst/>
                      </a:endParaRPr>
                    </a:p>
                    <a:p>
                      <a:pPr algn="ctr"/>
                      <a:r>
                        <a:rPr lang="en-US" sz="1300" b="1" dirty="0">
                          <a:effectLst/>
                        </a:rPr>
                        <a:t>#your_age_and_get_hooked_up</a:t>
                      </a:r>
                      <a:endParaRPr lang="en-DE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1606499182"/>
                  </a:ext>
                </a:extLst>
              </a:tr>
              <a:tr h="353594">
                <a:tc>
                  <a:txBody>
                    <a:bodyPr/>
                    <a:lstStyle/>
                    <a:p>
                      <a:pPr algn="ctr"/>
                      <a:r>
                        <a:rPr lang="ar-SA" sz="1300" b="0" dirty="0">
                          <a:effectLst/>
                        </a:rPr>
                        <a:t>رغبة_محرمة</a:t>
                      </a:r>
                      <a:r>
                        <a:rPr lang="en-US" sz="1300" b="0" dirty="0">
                          <a:effectLst/>
                        </a:rPr>
                        <a:t>#</a:t>
                      </a:r>
                      <a:endParaRPr lang="en-DE" sz="1300" b="0" dirty="0">
                        <a:effectLst/>
                      </a:endParaRPr>
                    </a:p>
                    <a:p>
                      <a:pPr algn="ctr"/>
                      <a:r>
                        <a:rPr lang="en-US" sz="1300" b="1" dirty="0">
                          <a:effectLst/>
                        </a:rPr>
                        <a:t>#forbidden_desire</a:t>
                      </a:r>
                      <a:endParaRPr lang="en-DE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300" dirty="0">
                          <a:effectLst/>
                        </a:rPr>
                        <a:t>حملة_رفع_الكارما</a:t>
                      </a:r>
                      <a:r>
                        <a:rPr lang="en-US" sz="1300" dirty="0">
                          <a:effectLst/>
                        </a:rPr>
                        <a:t>#</a:t>
                      </a:r>
                      <a:endParaRPr lang="en-DE" sz="1300" dirty="0">
                        <a:effectLst/>
                      </a:endParaRPr>
                    </a:p>
                    <a:p>
                      <a:pPr algn="ctr"/>
                      <a:r>
                        <a:rPr lang="en-US" sz="1300" b="1" dirty="0">
                          <a:effectLst/>
                        </a:rPr>
                        <a:t>#raise_the_karma_campaign</a:t>
                      </a:r>
                      <a:endParaRPr lang="en-DE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4089101425"/>
                  </a:ext>
                </a:extLst>
              </a:tr>
              <a:tr h="353594">
                <a:tc>
                  <a:txBody>
                    <a:bodyPr/>
                    <a:lstStyle/>
                    <a:p>
                      <a:pPr algn="ctr"/>
                      <a:r>
                        <a:rPr lang="ar-SA" sz="1300" b="0" dirty="0">
                          <a:effectLst/>
                        </a:rPr>
                        <a:t>شبكو_بعض</a:t>
                      </a:r>
                      <a:r>
                        <a:rPr lang="en-US" sz="1300" b="0" dirty="0">
                          <a:effectLst/>
                        </a:rPr>
                        <a:t>#</a:t>
                      </a:r>
                      <a:endParaRPr lang="en-DE" sz="1300" b="0" dirty="0">
                        <a:effectLst/>
                      </a:endParaRPr>
                    </a:p>
                    <a:p>
                      <a:pPr algn="ctr"/>
                      <a:r>
                        <a:rPr lang="en-US" sz="1300" b="1" dirty="0">
                          <a:effectLst/>
                        </a:rPr>
                        <a:t>#matchmake_each_other</a:t>
                      </a:r>
                      <a:endParaRPr lang="en-DE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300" dirty="0">
                          <a:effectLst/>
                        </a:rPr>
                        <a:t>كرسي_الاعتراف</a:t>
                      </a:r>
                      <a:r>
                        <a:rPr lang="en-US" sz="1300" dirty="0">
                          <a:effectLst/>
                        </a:rPr>
                        <a:t>#</a:t>
                      </a:r>
                      <a:endParaRPr lang="en-DE" sz="1300" dirty="0">
                        <a:effectLst/>
                      </a:endParaRPr>
                    </a:p>
                    <a:p>
                      <a:pPr algn="ctr"/>
                      <a:r>
                        <a:rPr lang="en-US" sz="1300" b="1" dirty="0">
                          <a:effectLst/>
                        </a:rPr>
                        <a:t>#confession_chair</a:t>
                      </a:r>
                      <a:endParaRPr lang="en-DE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684145004"/>
                  </a:ext>
                </a:extLst>
              </a:tr>
              <a:tr h="353594">
                <a:tc>
                  <a:txBody>
                    <a:bodyPr/>
                    <a:lstStyle/>
                    <a:p>
                      <a:pPr algn="ctr"/>
                      <a:r>
                        <a:rPr lang="ar-SA" sz="1300" b="0" dirty="0">
                          <a:effectLst/>
                        </a:rPr>
                        <a:t>اعترافات</a:t>
                      </a:r>
                      <a:r>
                        <a:rPr lang="en-US" sz="1300" b="0" dirty="0">
                          <a:effectLst/>
                        </a:rPr>
                        <a:t>#</a:t>
                      </a:r>
                      <a:endParaRPr lang="en-DE" sz="1300" b="0" dirty="0">
                        <a:effectLst/>
                      </a:endParaRPr>
                    </a:p>
                    <a:p>
                      <a:pPr algn="ctr"/>
                      <a:r>
                        <a:rPr lang="en-US" sz="1300" b="1" dirty="0">
                          <a:effectLst/>
                        </a:rPr>
                        <a:t>#confessions</a:t>
                      </a:r>
                      <a:endParaRPr lang="en-DE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300" dirty="0">
                          <a:effectLst/>
                        </a:rPr>
                        <a:t>قول_احبك_لاسم_عشوائي</a:t>
                      </a:r>
                      <a:r>
                        <a:rPr lang="en-US" sz="1300" dirty="0">
                          <a:effectLst/>
                        </a:rPr>
                        <a:t>#</a:t>
                      </a:r>
                      <a:endParaRPr lang="en-DE" sz="1300" dirty="0">
                        <a:effectLst/>
                      </a:endParaRPr>
                    </a:p>
                    <a:p>
                      <a:pPr algn="ctr"/>
                      <a:r>
                        <a:rPr lang="en-US" sz="1300" b="1" dirty="0">
                          <a:effectLst/>
                        </a:rPr>
                        <a:t>#say_i_love_you_to_a_random_name</a:t>
                      </a:r>
                      <a:endParaRPr lang="en-DE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1032885254"/>
                  </a:ext>
                </a:extLst>
              </a:tr>
              <a:tr h="353594">
                <a:tc>
                  <a:txBody>
                    <a:bodyPr/>
                    <a:lstStyle/>
                    <a:p>
                      <a:pPr algn="ctr"/>
                      <a:r>
                        <a:rPr lang="ar-SA" sz="1300" b="0" dirty="0">
                          <a:effectLst/>
                        </a:rPr>
                        <a:t>شي_يخرفنك_بالبنت</a:t>
                      </a:r>
                      <a:r>
                        <a:rPr lang="en-US" sz="1300" b="0" dirty="0">
                          <a:effectLst/>
                        </a:rPr>
                        <a:t>#</a:t>
                      </a:r>
                      <a:endParaRPr lang="en-DE" sz="1300" b="0" dirty="0">
                        <a:effectLst/>
                      </a:endParaRPr>
                    </a:p>
                    <a:p>
                      <a:pPr algn="ctr"/>
                      <a:r>
                        <a:rPr lang="en-US" sz="1300" b="1" dirty="0">
                          <a:effectLst/>
                        </a:rPr>
                        <a:t>#things_which_turn_you_on_in_women</a:t>
                      </a:r>
                      <a:endParaRPr lang="en-DE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300" dirty="0">
                          <a:effectLst/>
                        </a:rPr>
                        <a:t>حملة_للصداقة_عمرك_جنسك</a:t>
                      </a:r>
                      <a:r>
                        <a:rPr lang="en-US" sz="1300" dirty="0">
                          <a:effectLst/>
                        </a:rPr>
                        <a:t>#</a:t>
                      </a:r>
                      <a:endParaRPr lang="en-DE" sz="1300" dirty="0">
                        <a:effectLst/>
                      </a:endParaRPr>
                    </a:p>
                    <a:p>
                      <a:pPr algn="ctr"/>
                      <a:r>
                        <a:rPr lang="en-US" sz="1300" b="1" dirty="0">
                          <a:effectLst/>
                        </a:rPr>
                        <a:t>#a_campaign_for_friendship_your_name_your_gender</a:t>
                      </a:r>
                      <a:endParaRPr lang="en-DE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2203520439"/>
                  </a:ext>
                </a:extLst>
              </a:tr>
              <a:tr h="353594">
                <a:tc>
                  <a:txBody>
                    <a:bodyPr/>
                    <a:lstStyle/>
                    <a:p>
                      <a:pPr algn="ctr"/>
                      <a:r>
                        <a:rPr lang="ar-SA" sz="1300" b="0" dirty="0">
                          <a:effectLst/>
                        </a:rPr>
                        <a:t>ليش_سنقل</a:t>
                      </a:r>
                      <a:r>
                        <a:rPr lang="en-US" sz="1300" b="0" dirty="0">
                          <a:effectLst/>
                        </a:rPr>
                        <a:t>#</a:t>
                      </a:r>
                      <a:endParaRPr lang="en-DE" sz="1300" b="0" dirty="0">
                        <a:effectLst/>
                      </a:endParaRPr>
                    </a:p>
                    <a:p>
                      <a:pPr algn="ctr"/>
                      <a:r>
                        <a:rPr lang="en-US" sz="1300" b="1" dirty="0">
                          <a:effectLst/>
                        </a:rPr>
                        <a:t>#why_single</a:t>
                      </a:r>
                      <a:endParaRPr lang="en-DE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300" dirty="0">
                          <a:effectLst/>
                        </a:rPr>
                        <a:t>خطابة_يودل</a:t>
                      </a:r>
                      <a:r>
                        <a:rPr lang="en-US" sz="1300" dirty="0">
                          <a:effectLst/>
                        </a:rPr>
                        <a:t>#</a:t>
                      </a:r>
                      <a:endParaRPr lang="en-DE" sz="1300" dirty="0">
                        <a:effectLst/>
                      </a:endParaRPr>
                    </a:p>
                    <a:p>
                      <a:pPr algn="ctr"/>
                      <a:r>
                        <a:rPr lang="en-US" sz="1300" b="1" dirty="0">
                          <a:effectLst/>
                        </a:rPr>
                        <a:t>#jodel_speech</a:t>
                      </a:r>
                      <a:endParaRPr lang="en-DE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1143833138"/>
                  </a:ext>
                </a:extLst>
              </a:tr>
              <a:tr h="353594">
                <a:tc>
                  <a:txBody>
                    <a:bodyPr/>
                    <a:lstStyle/>
                    <a:p>
                      <a:pPr algn="ctr"/>
                      <a:r>
                        <a:rPr lang="ar-SA" sz="1300" b="0" dirty="0">
                          <a:effectLst/>
                        </a:rPr>
                        <a:t>رسائل_لن_تصل</a:t>
                      </a:r>
                      <a:r>
                        <a:rPr lang="en-US" sz="1300" b="0" dirty="0">
                          <a:effectLst/>
                        </a:rPr>
                        <a:t>#</a:t>
                      </a:r>
                      <a:endParaRPr lang="en-DE" sz="1300" b="0" dirty="0">
                        <a:effectLst/>
                      </a:endParaRPr>
                    </a:p>
                    <a:p>
                      <a:pPr algn="ctr"/>
                      <a:r>
                        <a:rPr lang="en-US" sz="1300" b="1" dirty="0">
                          <a:effectLst/>
                        </a:rPr>
                        <a:t>#messages_which_will_never_arrive</a:t>
                      </a:r>
                      <a:endParaRPr lang="en-DE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300" dirty="0">
                          <a:effectLst/>
                        </a:rPr>
                        <a:t>لعبة_اول_واحد_يعلق_يطلب_طلب</a:t>
                      </a:r>
                      <a:r>
                        <a:rPr lang="en-US" sz="1300" dirty="0">
                          <a:effectLst/>
                        </a:rPr>
                        <a:t>#</a:t>
                      </a:r>
                      <a:endParaRPr lang="en-DE" sz="1300" dirty="0">
                        <a:effectLst/>
                      </a:endParaRPr>
                    </a:p>
                    <a:p>
                      <a:pPr algn="ctr"/>
                      <a:r>
                        <a:rPr lang="en-US" sz="1300" b="1" dirty="0">
                          <a:effectLst/>
                        </a:rPr>
                        <a:t>#the_first_person_to_comment_can_ask_a_favor</a:t>
                      </a:r>
                      <a:endParaRPr lang="en-DE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629234772"/>
                  </a:ext>
                </a:extLst>
              </a:tr>
            </a:tbl>
          </a:graphicData>
        </a:graphic>
      </p:graphicFrame>
      <p:sp>
        <p:nvSpPr>
          <p:cNvPr id="10" name="karma">
            <a:extLst>
              <a:ext uri="{FF2B5EF4-FFF2-40B4-BE49-F238E27FC236}">
                <a16:creationId xmlns:a16="http://schemas.microsoft.com/office/drawing/2014/main" id="{3EBA9F4C-AC6C-4813-8DD9-4A7ADEED6E9F}"/>
              </a:ext>
            </a:extLst>
          </p:cNvPr>
          <p:cNvSpPr/>
          <p:nvPr/>
        </p:nvSpPr>
        <p:spPr>
          <a:xfrm>
            <a:off x="218916" y="2874605"/>
            <a:ext cx="3217704" cy="4879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karma">
            <a:extLst>
              <a:ext uri="{FF2B5EF4-FFF2-40B4-BE49-F238E27FC236}">
                <a16:creationId xmlns:a16="http://schemas.microsoft.com/office/drawing/2014/main" id="{E1DE5CD3-030D-4CB8-AAAE-9F87C8FE3C04}"/>
              </a:ext>
            </a:extLst>
          </p:cNvPr>
          <p:cNvSpPr/>
          <p:nvPr/>
        </p:nvSpPr>
        <p:spPr>
          <a:xfrm>
            <a:off x="4076702" y="3703175"/>
            <a:ext cx="2461258" cy="3965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anon">
            <a:extLst>
              <a:ext uri="{FF2B5EF4-FFF2-40B4-BE49-F238E27FC236}">
                <a16:creationId xmlns:a16="http://schemas.microsoft.com/office/drawing/2014/main" id="{017D5E99-9E02-47AB-BE5D-EA1CCF9A053B}"/>
              </a:ext>
            </a:extLst>
          </p:cNvPr>
          <p:cNvSpPr/>
          <p:nvPr/>
        </p:nvSpPr>
        <p:spPr>
          <a:xfrm>
            <a:off x="665718" y="4500774"/>
            <a:ext cx="2324100" cy="3965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anon">
            <a:extLst>
              <a:ext uri="{FF2B5EF4-FFF2-40B4-BE49-F238E27FC236}">
                <a16:creationId xmlns:a16="http://schemas.microsoft.com/office/drawing/2014/main" id="{06DFE3DD-10A1-4548-A3BF-5FA28953E481}"/>
              </a:ext>
            </a:extLst>
          </p:cNvPr>
          <p:cNvSpPr/>
          <p:nvPr/>
        </p:nvSpPr>
        <p:spPr>
          <a:xfrm>
            <a:off x="4145281" y="4074312"/>
            <a:ext cx="2324100" cy="3965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3697533-5898-4B73-BBE4-166AE72F1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8079" y="1688760"/>
            <a:ext cx="4663441" cy="4574879"/>
          </a:xfrm>
        </p:spPr>
        <p:txBody>
          <a:bodyPr>
            <a:normAutofit/>
          </a:bodyPr>
          <a:lstStyle/>
          <a:p>
            <a:r>
              <a:rPr lang="en-GB" dirty="0"/>
              <a:t>The Story of Happy Marriages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Kissing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Things that turn you 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Marriages  Hopes &amp; Fears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Why Single?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Matchmaking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Marriage Conditions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First Night in Marriage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err="1"/>
              <a:t>Behavior</a:t>
            </a:r>
            <a:r>
              <a:rPr lang="en-GB" dirty="0"/>
              <a:t> During Sexual Intercourse</a:t>
            </a:r>
          </a:p>
        </p:txBody>
      </p:sp>
    </p:spTree>
    <p:extLst>
      <p:ext uri="{BB962C8B-B14F-4D97-AF65-F5344CB8AC3E}">
        <p14:creationId xmlns:p14="http://schemas.microsoft.com/office/powerpoint/2010/main" val="171263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8" grpId="0" animBg="1"/>
      <p:bldP spid="8" grpId="1" animBg="1"/>
      <p:bldP spid="12" grpId="0" animBg="1"/>
      <p:bldP spid="12" grpId="1" animBg="1"/>
      <p:bldP spid="1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F7E32-D2B2-464A-9CD0-94790266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  <a:endParaRPr lang="en-DE" u="sng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96DDB88-DD64-4762-9D4F-AB34D28AA1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762673"/>
              </p:ext>
            </p:extLst>
          </p:nvPr>
        </p:nvGraphicFramePr>
        <p:xfrm>
          <a:off x="1130752" y="1810385"/>
          <a:ext cx="4139295" cy="371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0A131-4B2E-4C55-992D-FDC4B998A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Content in Anonymous</a:t>
            </a:r>
            <a:br>
              <a:rPr lang="en-GB" dirty="0"/>
            </a:br>
            <a:r>
              <a:rPr lang="en-GB" dirty="0"/>
              <a:t>Hyperlocal Communities</a:t>
            </a:r>
            <a:endParaRPr lang="en-US" dirty="0"/>
          </a:p>
        </p:txBody>
      </p:sp>
      <p:pic>
        <p:nvPicPr>
          <p:cNvPr id="5" name="Picture 4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id="{40511C0C-C604-4A16-B0A6-41ED5D2B8E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20" y="1956600"/>
            <a:ext cx="773264" cy="773264"/>
          </a:xfrm>
          <a:prstGeom prst="rect">
            <a:avLst/>
          </a:prstGeom>
        </p:spPr>
      </p:pic>
      <p:pic>
        <p:nvPicPr>
          <p:cNvPr id="7" name="Picture 6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id="{46CBA395-4CCF-4E53-81CB-A45269D294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85" y="4602480"/>
            <a:ext cx="773264" cy="773264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ADB9008F-4CBB-44AE-BF87-2B2802792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8" y="3279540"/>
            <a:ext cx="773264" cy="77326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0E4508-FF06-464D-A024-9521D81518D0}"/>
              </a:ext>
            </a:extLst>
          </p:cNvPr>
          <p:cNvSpPr txBox="1">
            <a:spLocks/>
          </p:cNvSpPr>
          <p:nvPr/>
        </p:nvSpPr>
        <p:spPr>
          <a:xfrm>
            <a:off x="5621750" y="1516999"/>
            <a:ext cx="6334030" cy="466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Created </a:t>
            </a:r>
            <a:r>
              <a:rPr lang="en-GB" b="1" dirty="0"/>
              <a:t>Annotation Schema</a:t>
            </a:r>
          </a:p>
          <a:p>
            <a:pPr lvl="1"/>
            <a:r>
              <a:rPr lang="en-GB" dirty="0"/>
              <a:t>Intents</a:t>
            </a:r>
          </a:p>
          <a:p>
            <a:pPr lvl="1"/>
            <a:r>
              <a:rPr lang="en-GB" dirty="0"/>
              <a:t>Topics</a:t>
            </a:r>
          </a:p>
          <a:p>
            <a:r>
              <a:rPr lang="en-GB" b="1" dirty="0"/>
              <a:t>Crowdsourced</a:t>
            </a:r>
            <a:r>
              <a:rPr lang="en-GB" dirty="0"/>
              <a:t> Annotation Campaigns</a:t>
            </a:r>
          </a:p>
          <a:p>
            <a:pPr lvl="1"/>
            <a:r>
              <a:rPr lang="en-GB" dirty="0"/>
              <a:t>Agreement moderate/substantial</a:t>
            </a:r>
          </a:p>
          <a:p>
            <a:pPr lvl="1"/>
            <a:r>
              <a:rPr lang="en-GB" dirty="0"/>
              <a:t>Schema has weaknesses (trade-off)</a:t>
            </a:r>
          </a:p>
          <a:p>
            <a:r>
              <a:rPr lang="en-GB" b="1" dirty="0"/>
              <a:t>Findings</a:t>
            </a:r>
            <a:r>
              <a:rPr lang="en-GB" dirty="0"/>
              <a:t> in line with RW</a:t>
            </a:r>
          </a:p>
          <a:p>
            <a:pPr lvl="1"/>
            <a:r>
              <a:rPr lang="en-GB" b="1" dirty="0"/>
              <a:t>No toxicity</a:t>
            </a:r>
          </a:p>
          <a:p>
            <a:pPr lvl="1"/>
            <a:r>
              <a:rPr lang="en-GB" dirty="0"/>
              <a:t>Predominant: Entertainment, Seeking Interaction, Social Venting, Self Expression</a:t>
            </a:r>
          </a:p>
          <a:p>
            <a:pPr lvl="1"/>
            <a:r>
              <a:rPr lang="en-GB" b="1" dirty="0"/>
              <a:t>Inhomogeneous Spatial Communities</a:t>
            </a:r>
          </a:p>
        </p:txBody>
      </p:sp>
    </p:spTree>
    <p:extLst>
      <p:ext uri="{BB962C8B-B14F-4D97-AF65-F5344CB8AC3E}">
        <p14:creationId xmlns:p14="http://schemas.microsoft.com/office/powerpoint/2010/main" val="20407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</p:spPr>
        <p:txBody>
          <a:bodyPr/>
          <a:lstStyle/>
          <a:p>
            <a:r>
              <a:rPr lang="en-GB" dirty="0"/>
              <a:t>Content in Anonymous</a:t>
            </a:r>
            <a:br>
              <a:rPr lang="en-GB" dirty="0"/>
            </a:br>
            <a:r>
              <a:rPr lang="en-GB" dirty="0"/>
              <a:t>Hyperlocal Communities</a:t>
            </a:r>
            <a:endParaRPr lang="en-US" dirty="0"/>
          </a:p>
        </p:txBody>
      </p:sp>
      <p:pic>
        <p:nvPicPr>
          <p:cNvPr id="5" name="Picture 4" descr="Jodel - Hyperlocal Commun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0" y="2182403"/>
            <a:ext cx="3092321" cy="2531838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/>
          <p:cNvSpPr>
            <a:spLocks noGrp="1"/>
          </p:cNvSpPr>
          <p:nvPr>
            <p:ph type="ctrTitle"/>
          </p:nvPr>
        </p:nvSpPr>
        <p:spPr>
          <a:xfrm>
            <a:off x="3652520" y="1122363"/>
            <a:ext cx="8255000" cy="2387600"/>
          </a:xfrm>
        </p:spPr>
        <p:txBody>
          <a:bodyPr/>
          <a:lstStyle/>
          <a:p>
            <a:r>
              <a:rPr lang="en-GB" dirty="0"/>
              <a:t>Check out the paper</a:t>
            </a:r>
            <a:br>
              <a:rPr lang="en-GB" dirty="0"/>
            </a:br>
            <a:r>
              <a:rPr lang="en-GB" dirty="0"/>
              <a:t>for more!</a:t>
            </a:r>
            <a:endParaRPr lang="en-US" dirty="0"/>
          </a:p>
        </p:txBody>
      </p:sp>
      <p:sp>
        <p:nvSpPr>
          <p:cNvPr id="7" name="Subtitle 5"/>
          <p:cNvSpPr>
            <a:spLocks noGrp="1"/>
          </p:cNvSpPr>
          <p:nvPr>
            <p:ph type="subTitle" idx="1"/>
          </p:nvPr>
        </p:nvSpPr>
        <p:spPr>
          <a:xfrm>
            <a:off x="3652520" y="3602038"/>
            <a:ext cx="8255000" cy="2225738"/>
          </a:xfrm>
        </p:spPr>
        <p:txBody>
          <a:bodyPr>
            <a:normAutofit/>
          </a:bodyPr>
          <a:lstStyle/>
          <a:p>
            <a:r>
              <a:rPr lang="en-DE" dirty="0"/>
              <a:t>... now it is time for </a:t>
            </a:r>
            <a:r>
              <a:rPr lang="de-DE" dirty="0"/>
              <a:t>discussions.</a:t>
            </a:r>
          </a:p>
        </p:txBody>
      </p:sp>
      <p:pic>
        <p:nvPicPr>
          <p:cNvPr id="8" name="Picture 2" descr="https://noto-website-2.storage.googleapis.com/emoji/emoji_u1f9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946" y="4436682"/>
            <a:ext cx="12954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F9DCB4-4078-4402-8A1A-A5303569FA99}"/>
              </a:ext>
            </a:extLst>
          </p:cNvPr>
          <p:cNvSpPr txBox="1"/>
          <p:nvPr/>
        </p:nvSpPr>
        <p:spPr>
          <a:xfrm>
            <a:off x="10291864" y="5907397"/>
            <a:ext cx="1900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>
                <a:hlinkClick r:id="rId5"/>
              </a:rPr>
              <a:t>https://h.reelfs.de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075695-8024-44FD-B15B-FF3D636DE5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34" y="4436682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0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89F5-7C08-4D6B-A728-235384D54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Empirical Measures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723EF-558F-42A2-9FE8-A33D90DAA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77614-2B9E-4DF7-B9A3-88EBC4C19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Content in Anonymous</a:t>
            </a:r>
            <a:br>
              <a:rPr lang="en-GB"/>
            </a:br>
            <a:r>
              <a:rPr lang="en-GB"/>
              <a:t>Hyperlocal Communities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DB6B6A-4B80-437A-BB53-028A0D793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586" y="1447673"/>
            <a:ext cx="3571908" cy="4643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BB2DE-BC1C-4C99-B4BA-4759E2EE2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896" y="1420022"/>
            <a:ext cx="3583620" cy="463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15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Motivation –</a:t>
            </a:r>
            <a:r>
              <a:rPr lang="de-DE" dirty="0"/>
              <a:t> </a:t>
            </a:r>
            <a:r>
              <a:rPr lang="en-GB" dirty="0"/>
              <a:t>Content in Social Media</a:t>
            </a:r>
            <a:endParaRPr lang="en-US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B1DC75-6603-46E3-8FFC-8A3CB3720BD5}"/>
              </a:ext>
            </a:extLst>
          </p:cNvPr>
          <p:cNvSpPr txBox="1">
            <a:spLocks/>
          </p:cNvSpPr>
          <p:nvPr/>
        </p:nvSpPr>
        <p:spPr>
          <a:xfrm>
            <a:off x="838200" y="3720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E" dirty="0"/>
              <a:t>Motivation – </a:t>
            </a:r>
            <a:r>
              <a:rPr lang="en-GB" dirty="0"/>
              <a:t>Content in Social Media</a:t>
            </a:r>
            <a:endParaRPr lang="en-US" dirty="0"/>
          </a:p>
        </p:txBody>
      </p:sp>
      <p:pic>
        <p:nvPicPr>
          <p:cNvPr id="5" name="App" descr="https://jodel.com/assets/img/en/teaser-demo-iphone.png">
            <a:extLst>
              <a:ext uri="{FF2B5EF4-FFF2-40B4-BE49-F238E27FC236}">
                <a16:creationId xmlns:a16="http://schemas.microsoft.com/office/drawing/2014/main" id="{842D1427-D134-4F2E-B65A-E819A445F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44" y="289717"/>
            <a:ext cx="2975740" cy="606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6999"/>
            <a:ext cx="11103864" cy="4664552"/>
          </a:xfrm>
        </p:spPr>
        <p:txBody>
          <a:bodyPr>
            <a:normAutofit/>
          </a:bodyPr>
          <a:lstStyle/>
          <a:p>
            <a:r>
              <a:rPr lang="en-GB" dirty="0"/>
              <a:t>24/7 everyday communication</a:t>
            </a:r>
          </a:p>
          <a:p>
            <a:r>
              <a:rPr lang="en-GB" dirty="0"/>
              <a:t>Lots of platforms</a:t>
            </a:r>
          </a:p>
          <a:p>
            <a:pPr lvl="1"/>
            <a:r>
              <a:rPr lang="en-GB" dirty="0"/>
              <a:t> RW focuses single (US/EU) markets</a:t>
            </a:r>
          </a:p>
          <a:p>
            <a:r>
              <a:rPr lang="en-GB" dirty="0"/>
              <a:t>We focus on </a:t>
            </a:r>
            <a:r>
              <a:rPr lang="en-GB" dirty="0" err="1"/>
              <a:t>Jodel</a:t>
            </a:r>
            <a:r>
              <a:rPr lang="en-GB" dirty="0"/>
              <a:t> in SA</a:t>
            </a:r>
          </a:p>
          <a:p>
            <a:r>
              <a:rPr lang="en-GB" dirty="0"/>
              <a:t>Unique design features</a:t>
            </a:r>
          </a:p>
          <a:p>
            <a:pPr lvl="1"/>
            <a:r>
              <a:rPr lang="en-GB" dirty="0"/>
              <a:t>Anonymity</a:t>
            </a:r>
          </a:p>
          <a:p>
            <a:pPr lvl="1"/>
            <a:r>
              <a:rPr lang="en-GB" dirty="0" err="1"/>
              <a:t>Hyperlocality</a:t>
            </a:r>
            <a:endParaRPr lang="en-GB" dirty="0"/>
          </a:p>
          <a:p>
            <a:r>
              <a:rPr lang="en-GB" dirty="0"/>
              <a:t>Given these very same features</a:t>
            </a:r>
          </a:p>
          <a:p>
            <a:pPr lvl="1"/>
            <a:r>
              <a:rPr lang="en-GB" dirty="0"/>
              <a:t>What do Users talk about?</a:t>
            </a:r>
          </a:p>
          <a:p>
            <a:pPr lvl="1"/>
            <a:r>
              <a:rPr lang="en-GB" dirty="0"/>
              <a:t>What is the intent for posting?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</p:spPr>
        <p:txBody>
          <a:bodyPr/>
          <a:lstStyle/>
          <a:p>
            <a:r>
              <a:rPr lang="en-GB" dirty="0"/>
              <a:t>Content in Anonymous</a:t>
            </a:r>
            <a:br>
              <a:rPr lang="en-GB" dirty="0"/>
            </a:br>
            <a:r>
              <a:rPr lang="en-GB" dirty="0"/>
              <a:t>Hyperlocal Communities</a:t>
            </a:r>
            <a:endParaRPr lang="en-US" dirty="0"/>
          </a:p>
        </p:txBody>
      </p:sp>
      <p:grpSp>
        <p:nvGrpSpPr>
          <p:cNvPr id="6" name="Communitiy">
            <a:extLst>
              <a:ext uri="{FF2B5EF4-FFF2-40B4-BE49-F238E27FC236}">
                <a16:creationId xmlns:a16="http://schemas.microsoft.com/office/drawing/2014/main" id="{0FBDFA93-551A-4E44-BB8E-BBA901A2125F}"/>
              </a:ext>
            </a:extLst>
          </p:cNvPr>
          <p:cNvGrpSpPr/>
          <p:nvPr/>
        </p:nvGrpSpPr>
        <p:grpSpPr>
          <a:xfrm>
            <a:off x="8224946" y="1164173"/>
            <a:ext cx="3280667" cy="354186"/>
            <a:chOff x="8282179" y="1064829"/>
            <a:chExt cx="3420958" cy="3693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2D4CCB-EA8E-4442-A96C-0C93C7F15DFC}"/>
                </a:ext>
              </a:extLst>
            </p:cNvPr>
            <p:cNvSpPr/>
            <p:nvPr/>
          </p:nvSpPr>
          <p:spPr bwMode="auto">
            <a:xfrm>
              <a:off x="8282179" y="1134458"/>
              <a:ext cx="797668" cy="297127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7683EF2-035B-437F-B7C5-886FC172371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079847" y="1273654"/>
              <a:ext cx="1254449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29B4D4-A52A-4A24-AFAC-851BB491C43F}"/>
                </a:ext>
              </a:extLst>
            </p:cNvPr>
            <p:cNvSpPr txBox="1"/>
            <p:nvPr/>
          </p:nvSpPr>
          <p:spPr>
            <a:xfrm>
              <a:off x="10405987" y="1064829"/>
              <a:ext cx="1297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b="1" dirty="0"/>
                <a:t>C</a:t>
              </a:r>
              <a:r>
                <a:rPr lang="en-DE" sz="1800" b="1" dirty="0"/>
                <a:t>o</a:t>
              </a:r>
              <a:r>
                <a:rPr lang="de-DE" sz="1800" b="1" dirty="0"/>
                <a:t>m</a:t>
              </a:r>
              <a:r>
                <a:rPr lang="en-DE" sz="1800" b="1" dirty="0"/>
                <a:t>m</a:t>
              </a:r>
              <a:r>
                <a:rPr lang="de-DE" sz="1800" b="1" dirty="0"/>
                <a:t>u</a:t>
              </a:r>
              <a:r>
                <a:rPr lang="en-DE" sz="1800" b="1" dirty="0"/>
                <a:t>n</a:t>
              </a:r>
              <a:r>
                <a:rPr lang="de-DE" sz="1800" b="1" dirty="0"/>
                <a:t>i</a:t>
              </a:r>
              <a:r>
                <a:rPr lang="en-DE" sz="1800" b="1" dirty="0"/>
                <a:t>t</a:t>
              </a:r>
              <a:r>
                <a:rPr lang="de-DE" sz="1800" b="1" dirty="0"/>
                <a:t>y</a:t>
              </a:r>
              <a:endParaRPr lang="en-DE" sz="1800" b="1" dirty="0"/>
            </a:p>
          </p:txBody>
        </p:sp>
      </p:grpSp>
      <p:grpSp>
        <p:nvGrpSpPr>
          <p:cNvPr id="10" name="Feed">
            <a:extLst>
              <a:ext uri="{FF2B5EF4-FFF2-40B4-BE49-F238E27FC236}">
                <a16:creationId xmlns:a16="http://schemas.microsoft.com/office/drawing/2014/main" id="{22E2C57E-7644-4EEC-9077-4368EE10CD60}"/>
              </a:ext>
            </a:extLst>
          </p:cNvPr>
          <p:cNvGrpSpPr/>
          <p:nvPr/>
        </p:nvGrpSpPr>
        <p:grpSpPr>
          <a:xfrm>
            <a:off x="7546817" y="1485726"/>
            <a:ext cx="3368873" cy="354186"/>
            <a:chOff x="7601918" y="1384061"/>
            <a:chExt cx="3512936" cy="36933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F666689-E9CF-4DD4-B69C-889B7BFBBB22}"/>
                </a:ext>
              </a:extLst>
            </p:cNvPr>
            <p:cNvSpPr/>
            <p:nvPr/>
          </p:nvSpPr>
          <p:spPr bwMode="auto">
            <a:xfrm>
              <a:off x="7601918" y="1408221"/>
              <a:ext cx="2149138" cy="321013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B1B2678-EF6C-496D-B168-064FC1CC44D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760109" y="1568727"/>
              <a:ext cx="601054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27EFAE-786B-4204-9BDE-009713F07679}"/>
                </a:ext>
              </a:extLst>
            </p:cNvPr>
            <p:cNvSpPr txBox="1"/>
            <p:nvPr/>
          </p:nvSpPr>
          <p:spPr>
            <a:xfrm>
              <a:off x="10473525" y="1384061"/>
              <a:ext cx="641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b="1" dirty="0"/>
                <a:t>F</a:t>
              </a:r>
              <a:r>
                <a:rPr lang="en-DE" sz="1800" b="1" dirty="0"/>
                <a:t>e</a:t>
              </a:r>
              <a:r>
                <a:rPr lang="de-DE" sz="1800" b="1" dirty="0"/>
                <a:t>e</a:t>
              </a:r>
              <a:r>
                <a:rPr lang="en-DE" sz="1800" b="1" dirty="0"/>
                <a:t>d</a:t>
              </a:r>
            </a:p>
          </p:txBody>
        </p:sp>
      </p:grpSp>
      <p:grpSp>
        <p:nvGrpSpPr>
          <p:cNvPr id="14" name="Jodel Thread">
            <a:extLst>
              <a:ext uri="{FF2B5EF4-FFF2-40B4-BE49-F238E27FC236}">
                <a16:creationId xmlns:a16="http://schemas.microsoft.com/office/drawing/2014/main" id="{198F7A1D-B3DE-4979-916F-3A0EE07DE3C2}"/>
              </a:ext>
            </a:extLst>
          </p:cNvPr>
          <p:cNvGrpSpPr/>
          <p:nvPr/>
        </p:nvGrpSpPr>
        <p:grpSpPr>
          <a:xfrm>
            <a:off x="7283380" y="1870075"/>
            <a:ext cx="3968446" cy="1006894"/>
            <a:chOff x="7306845" y="1748155"/>
            <a:chExt cx="4138143" cy="10499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48CAFE1-D83A-4C08-A946-16CB85975605}"/>
                </a:ext>
              </a:extLst>
            </p:cNvPr>
            <p:cNvSpPr/>
            <p:nvPr/>
          </p:nvSpPr>
          <p:spPr bwMode="auto">
            <a:xfrm>
              <a:off x="7306845" y="1748155"/>
              <a:ext cx="2706858" cy="104995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15FB78D-EAB4-422F-B3B1-67B34BB8D711}"/>
                </a:ext>
              </a:extLst>
            </p:cNvPr>
            <p:cNvCxnSpPr>
              <a:cxnSpLocks/>
              <a:endCxn id="15" idx="3"/>
            </p:cNvCxnSpPr>
            <p:nvPr/>
          </p:nvCxnSpPr>
          <p:spPr bwMode="auto">
            <a:xfrm flipH="1">
              <a:off x="10013703" y="2273130"/>
              <a:ext cx="327086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5A4F26-26B9-4520-91A8-207D23E14F5A}"/>
                </a:ext>
              </a:extLst>
            </p:cNvPr>
            <p:cNvSpPr txBox="1"/>
            <p:nvPr/>
          </p:nvSpPr>
          <p:spPr>
            <a:xfrm>
              <a:off x="10405986" y="1971745"/>
              <a:ext cx="10390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b="1" dirty="0"/>
                <a:t>a</a:t>
              </a:r>
              <a:r>
                <a:rPr lang="en-DE" sz="1800" b="1" dirty="0"/>
                <a:t> “J</a:t>
              </a:r>
              <a:r>
                <a:rPr lang="de-DE" sz="1800" b="1" dirty="0"/>
                <a:t>o</a:t>
              </a:r>
              <a:r>
                <a:rPr lang="en-DE" sz="1800" b="1" dirty="0"/>
                <a:t>d</a:t>
              </a:r>
              <a:r>
                <a:rPr lang="de-DE" sz="1800" b="1" dirty="0"/>
                <a:t>e</a:t>
              </a:r>
              <a:r>
                <a:rPr lang="en-DE" sz="1800" b="1" dirty="0"/>
                <a:t>l”</a:t>
              </a:r>
            </a:p>
            <a:p>
              <a:r>
                <a:rPr lang="en-DE" sz="1800" b="1" dirty="0"/>
                <a:t>(</a:t>
              </a:r>
              <a:r>
                <a:rPr lang="de-DE" sz="1800" b="1" dirty="0"/>
                <a:t>t</a:t>
              </a:r>
              <a:r>
                <a:rPr lang="en-DE" sz="1800" b="1" dirty="0"/>
                <a:t>h</a:t>
              </a:r>
              <a:r>
                <a:rPr lang="de-DE" sz="1800" b="1" dirty="0"/>
                <a:t>r</a:t>
              </a:r>
              <a:r>
                <a:rPr lang="en-DE" sz="1800" b="1" dirty="0"/>
                <a:t>e</a:t>
              </a:r>
              <a:r>
                <a:rPr lang="de-DE" sz="1800" b="1" dirty="0"/>
                <a:t>a</a:t>
              </a:r>
              <a:r>
                <a:rPr lang="en-DE" sz="1800" b="1" dirty="0"/>
                <a:t>d)</a:t>
              </a:r>
            </a:p>
          </p:txBody>
        </p:sp>
      </p:grpSp>
      <p:grpSp>
        <p:nvGrpSpPr>
          <p:cNvPr id="18" name="Up/Downvote / Karma">
            <a:extLst>
              <a:ext uri="{FF2B5EF4-FFF2-40B4-BE49-F238E27FC236}">
                <a16:creationId xmlns:a16="http://schemas.microsoft.com/office/drawing/2014/main" id="{8039BE64-7F39-45F1-B108-8277C99AE5F6}"/>
              </a:ext>
            </a:extLst>
          </p:cNvPr>
          <p:cNvGrpSpPr/>
          <p:nvPr/>
        </p:nvGrpSpPr>
        <p:grpSpPr>
          <a:xfrm>
            <a:off x="9442702" y="4262169"/>
            <a:ext cx="2398961" cy="735489"/>
            <a:chOff x="9585686" y="4247515"/>
            <a:chExt cx="2501543" cy="7669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BB52DD3-8E98-4211-BE09-13C58FE6E5BB}"/>
                </a:ext>
              </a:extLst>
            </p:cNvPr>
            <p:cNvSpPr/>
            <p:nvPr/>
          </p:nvSpPr>
          <p:spPr bwMode="auto">
            <a:xfrm>
              <a:off x="9585686" y="4247515"/>
              <a:ext cx="440649" cy="739302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12C2B0-0CE0-4834-8784-83876537FC7C}"/>
                </a:ext>
              </a:extLst>
            </p:cNvPr>
            <p:cNvCxnSpPr>
              <a:cxnSpLocks/>
              <a:stCxn id="19" idx="3"/>
            </p:cNvCxnSpPr>
            <p:nvPr/>
          </p:nvCxnSpPr>
          <p:spPr bwMode="auto">
            <a:xfrm>
              <a:off x="10026335" y="4617166"/>
              <a:ext cx="307961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7CF790-EF94-42F1-AACF-3B25E63FE5F9}"/>
                </a:ext>
              </a:extLst>
            </p:cNvPr>
            <p:cNvSpPr txBox="1"/>
            <p:nvPr/>
          </p:nvSpPr>
          <p:spPr>
            <a:xfrm>
              <a:off x="10405984" y="4340485"/>
              <a:ext cx="1681245" cy="673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sz="1800" b="1" dirty="0"/>
                <a:t>U</a:t>
              </a:r>
              <a:r>
                <a:rPr lang="en-DE" sz="1800" b="1" dirty="0"/>
                <a:t>p-/</a:t>
              </a:r>
              <a:r>
                <a:rPr lang="de-DE" sz="1800" b="1" dirty="0"/>
                <a:t>D</a:t>
              </a:r>
              <a:r>
                <a:rPr lang="en-DE" sz="1800" b="1" dirty="0"/>
                <a:t>ownvote</a:t>
              </a:r>
            </a:p>
            <a:p>
              <a:pPr algn="l"/>
              <a:r>
                <a:rPr lang="en-DE" sz="1800" b="1" dirty="0"/>
                <a:t>&amp; ‘Karma</a:t>
              </a:r>
              <a:r>
                <a:rPr lang="en-DE" b="1" dirty="0"/>
                <a:t>’</a:t>
              </a:r>
              <a:endParaRPr lang="en-DE" sz="1800" b="1" dirty="0"/>
            </a:p>
          </p:txBody>
        </p:sp>
      </p:grpSp>
      <p:sp>
        <p:nvSpPr>
          <p:cNvPr id="34" name="MASK">
            <a:extLst>
              <a:ext uri="{FF2B5EF4-FFF2-40B4-BE49-F238E27FC236}">
                <a16:creationId xmlns:a16="http://schemas.microsoft.com/office/drawing/2014/main" id="{5A88C5C8-7D87-4FFB-B369-2F5EEB524C19}"/>
              </a:ext>
            </a:extLst>
          </p:cNvPr>
          <p:cNvSpPr/>
          <p:nvPr/>
        </p:nvSpPr>
        <p:spPr>
          <a:xfrm>
            <a:off x="7076042" y="225550"/>
            <a:ext cx="4866021" cy="6130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24" name="Distinct Communities">
            <a:extLst>
              <a:ext uri="{FF2B5EF4-FFF2-40B4-BE49-F238E27FC236}">
                <a16:creationId xmlns:a16="http://schemas.microsoft.com/office/drawing/2014/main" id="{4B2BC96D-B22D-457F-9CC8-356BC46C489F}"/>
              </a:ext>
            </a:extLst>
          </p:cNvPr>
          <p:cNvGrpSpPr/>
          <p:nvPr/>
        </p:nvGrpSpPr>
        <p:grpSpPr>
          <a:xfrm>
            <a:off x="7235586" y="2697631"/>
            <a:ext cx="3143924" cy="1026598"/>
            <a:chOff x="4152291" y="1690688"/>
            <a:chExt cx="3700947" cy="1208485"/>
          </a:xfrm>
        </p:grpSpPr>
        <p:sp>
          <p:nvSpPr>
            <p:cNvPr id="25" name="Rounded Rectangle 26">
              <a:extLst>
                <a:ext uri="{FF2B5EF4-FFF2-40B4-BE49-F238E27FC236}">
                  <a16:creationId xmlns:a16="http://schemas.microsoft.com/office/drawing/2014/main" id="{1C77DC36-A432-46B4-8D25-E2605A6AF885}"/>
                </a:ext>
              </a:extLst>
            </p:cNvPr>
            <p:cNvSpPr/>
            <p:nvPr/>
          </p:nvSpPr>
          <p:spPr>
            <a:xfrm>
              <a:off x="4152291" y="1690688"/>
              <a:ext cx="3118161" cy="1208485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b="1" dirty="0"/>
                <a:t>Distinct Communities </a:t>
              </a:r>
            </a:p>
            <a:p>
              <a:pPr algn="ctr"/>
              <a:r>
                <a:rPr lang="en-DE" dirty="0"/>
                <a:t>(by design)</a:t>
              </a:r>
              <a:endParaRPr lang="en-US" dirty="0"/>
            </a:p>
          </p:txBody>
        </p:sp>
        <p:pic>
          <p:nvPicPr>
            <p:cNvPr id="26" name="Picture 2" descr="https://noto-website-2.storage.googleapis.com/emoji/emoji_u1f516.png">
              <a:extLst>
                <a:ext uri="{FF2B5EF4-FFF2-40B4-BE49-F238E27FC236}">
                  <a16:creationId xmlns:a16="http://schemas.microsoft.com/office/drawing/2014/main" id="{AD27C964-2ABF-4ADE-94F6-A82238C15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557" y="1825625"/>
              <a:ext cx="1024681" cy="964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Mining">
            <a:extLst>
              <a:ext uri="{FF2B5EF4-FFF2-40B4-BE49-F238E27FC236}">
                <a16:creationId xmlns:a16="http://schemas.microsoft.com/office/drawing/2014/main" id="{59F093FF-0A66-4255-90CA-217A06380055}"/>
              </a:ext>
            </a:extLst>
          </p:cNvPr>
          <p:cNvGrpSpPr/>
          <p:nvPr/>
        </p:nvGrpSpPr>
        <p:grpSpPr>
          <a:xfrm>
            <a:off x="6827167" y="3894563"/>
            <a:ext cx="3057200" cy="1026598"/>
            <a:chOff x="5322057" y="4159873"/>
            <a:chExt cx="3598858" cy="1208485"/>
          </a:xfrm>
        </p:grpSpPr>
        <p:sp>
          <p:nvSpPr>
            <p:cNvPr id="28" name="Rounded Rectangle 8">
              <a:extLst>
                <a:ext uri="{FF2B5EF4-FFF2-40B4-BE49-F238E27FC236}">
                  <a16:creationId xmlns:a16="http://schemas.microsoft.com/office/drawing/2014/main" id="{E44220D1-81CE-436C-9B71-8A76390096DD}"/>
                </a:ext>
              </a:extLst>
            </p:cNvPr>
            <p:cNvSpPr/>
            <p:nvPr/>
          </p:nvSpPr>
          <p:spPr>
            <a:xfrm>
              <a:off x="5808373" y="4159873"/>
              <a:ext cx="3112542" cy="1208485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Communciation</a:t>
              </a:r>
              <a:endParaRPr lang="en-GB" dirty="0"/>
            </a:p>
            <a:p>
              <a:pPr algn="ctr"/>
              <a:r>
                <a:rPr lang="en-GB" b="1" dirty="0"/>
                <a:t>Intents &amp; Topics</a:t>
              </a:r>
              <a:endParaRPr lang="en-US" dirty="0"/>
            </a:p>
          </p:txBody>
        </p:sp>
        <p:pic>
          <p:nvPicPr>
            <p:cNvPr id="29" name="Picture 4" descr="https://noto-website-2.storage.googleapis.com/emoji/emoji_u1f4a1.png">
              <a:extLst>
                <a:ext uri="{FF2B5EF4-FFF2-40B4-BE49-F238E27FC236}">
                  <a16:creationId xmlns:a16="http://schemas.microsoft.com/office/drawing/2014/main" id="{8FA83622-A5B6-46D3-8DF6-26D120297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057" y="4270682"/>
              <a:ext cx="994566" cy="93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WHY">
            <a:extLst>
              <a:ext uri="{FF2B5EF4-FFF2-40B4-BE49-F238E27FC236}">
                <a16:creationId xmlns:a16="http://schemas.microsoft.com/office/drawing/2014/main" id="{1F25D371-29CE-4918-9BF2-0EBA82284870}"/>
              </a:ext>
            </a:extLst>
          </p:cNvPr>
          <p:cNvGrpSpPr/>
          <p:nvPr/>
        </p:nvGrpSpPr>
        <p:grpSpPr>
          <a:xfrm>
            <a:off x="7020228" y="1518469"/>
            <a:ext cx="2890136" cy="1026598"/>
            <a:chOff x="5588043" y="2695052"/>
            <a:chExt cx="3402194" cy="1208485"/>
          </a:xfrm>
        </p:grpSpPr>
        <p:sp>
          <p:nvSpPr>
            <p:cNvPr id="31" name="Rounded Rectangle 8">
              <a:extLst>
                <a:ext uri="{FF2B5EF4-FFF2-40B4-BE49-F238E27FC236}">
                  <a16:creationId xmlns:a16="http://schemas.microsoft.com/office/drawing/2014/main" id="{CD6C066B-9A1C-43F7-AD93-EACECD40E4B9}"/>
                </a:ext>
              </a:extLst>
            </p:cNvPr>
            <p:cNvSpPr/>
            <p:nvPr/>
          </p:nvSpPr>
          <p:spPr>
            <a:xfrm>
              <a:off x="5836920" y="2695052"/>
              <a:ext cx="3153317" cy="1208485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But WHY</a:t>
              </a:r>
            </a:p>
            <a:p>
              <a:pPr algn="ctr"/>
              <a:r>
                <a:rPr lang="en-GB" b="1" dirty="0"/>
                <a:t>SA</a:t>
              </a:r>
              <a:r>
                <a:rPr lang="en-GB" dirty="0"/>
                <a:t>?</a:t>
              </a:r>
              <a:endParaRPr lang="en-US" dirty="0"/>
            </a:p>
          </p:txBody>
        </p:sp>
        <p:pic>
          <p:nvPicPr>
            <p:cNvPr id="32" name="Picture 2" descr="https://noto-website-2.storage.googleapis.com/emoji/emoji_u1f914.png">
              <a:extLst>
                <a:ext uri="{FF2B5EF4-FFF2-40B4-BE49-F238E27FC236}">
                  <a16:creationId xmlns:a16="http://schemas.microsoft.com/office/drawing/2014/main" id="{97217576-B559-4058-A6E6-250853120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8043" y="2799944"/>
              <a:ext cx="1061117" cy="998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28565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" grpId="0" uiExpand="1" build="p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41968-1058-4258-8F1A-23ABF38A6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Related Work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1F346-A143-4A02-BB07-F54D11D24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34100" cy="4392295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Hyperlocality &lt;&gt; Location Based SN</a:t>
            </a:r>
          </a:p>
          <a:p>
            <a:r>
              <a:rPr lang="de-DE" b="1" dirty="0"/>
              <a:t>Surveys</a:t>
            </a:r>
          </a:p>
          <a:p>
            <a:pPr lvl="1"/>
            <a:r>
              <a:rPr lang="de-DE" dirty="0"/>
              <a:t>Information &amp; entertainment [1,2]</a:t>
            </a:r>
          </a:p>
          <a:p>
            <a:pPr lvl="1"/>
            <a:r>
              <a:rPr lang="en-GB" dirty="0"/>
              <a:t>social, local, and anonymous identity [3]</a:t>
            </a:r>
            <a:endParaRPr lang="de-DE" dirty="0"/>
          </a:p>
          <a:p>
            <a:r>
              <a:rPr lang="en-GB" b="1" dirty="0"/>
              <a:t>(Self) Supervised Learning</a:t>
            </a:r>
          </a:p>
          <a:p>
            <a:pPr lvl="1"/>
            <a:r>
              <a:rPr lang="en-GB" dirty="0"/>
              <a:t>ephemeral in an impersonal [4]</a:t>
            </a:r>
          </a:p>
          <a:p>
            <a:pPr lvl="1"/>
            <a:r>
              <a:rPr lang="en-GB" dirty="0"/>
              <a:t>no personal information [4]</a:t>
            </a:r>
          </a:p>
          <a:p>
            <a:pPr lvl="1"/>
            <a:r>
              <a:rPr lang="en-GB" dirty="0"/>
              <a:t>Spatial topic distances [5]</a:t>
            </a:r>
          </a:p>
          <a:p>
            <a:pPr lvl="1"/>
            <a:r>
              <a:rPr lang="en-GB" dirty="0"/>
              <a:t>Personal Admission, General Entertainment &amp; Info [3]</a:t>
            </a:r>
          </a:p>
          <a:p>
            <a:r>
              <a:rPr lang="de-DE" b="1" dirty="0"/>
              <a:t>Anonymity</a:t>
            </a:r>
          </a:p>
          <a:p>
            <a:pPr lvl="1"/>
            <a:r>
              <a:rPr lang="de-DE" dirty="0"/>
              <a:t>Toxicy yes/no [1,6]</a:t>
            </a:r>
          </a:p>
          <a:p>
            <a:pPr lvl="1"/>
            <a:r>
              <a:rPr lang="de-DE" dirty="0"/>
              <a:t>Broader Topics/More personal [7]</a:t>
            </a:r>
          </a:p>
          <a:p>
            <a:pPr lvl="1"/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97E35-6E0C-43CE-803C-61C5DF19E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Content in Anonymous</a:t>
            </a:r>
            <a:br>
              <a:rPr lang="en-GB"/>
            </a:br>
            <a:r>
              <a:rPr lang="en-GB"/>
              <a:t>Hyperlocal Communities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0621C7-CDF5-441C-8279-FEE2E84D9722}"/>
              </a:ext>
            </a:extLst>
          </p:cNvPr>
          <p:cNvSpPr txBox="1">
            <a:spLocks/>
          </p:cNvSpPr>
          <p:nvPr/>
        </p:nvSpPr>
        <p:spPr>
          <a:xfrm>
            <a:off x="7239000" y="1825624"/>
            <a:ext cx="49530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Topics</a:t>
            </a:r>
            <a:r>
              <a:rPr lang="en-GB" dirty="0"/>
              <a:t> [8]</a:t>
            </a:r>
          </a:p>
          <a:p>
            <a:pPr lvl="1"/>
            <a:r>
              <a:rPr lang="en-GB" dirty="0"/>
              <a:t>Dating &amp; Sex, Local Life &amp; Weather, Education &amp; Work, Health &amp; Drugs, Politics &amp; Religion</a:t>
            </a:r>
          </a:p>
          <a:p>
            <a:r>
              <a:rPr lang="en-GB" b="1" dirty="0"/>
              <a:t>Intents</a:t>
            </a:r>
            <a:r>
              <a:rPr lang="en-GB" dirty="0"/>
              <a:t> [3,9]</a:t>
            </a:r>
          </a:p>
          <a:p>
            <a:pPr lvl="1"/>
            <a:r>
              <a:rPr lang="en-GB" dirty="0"/>
              <a:t>Personal Admission, Observation, Information &amp; Advice, Opinion, Venting/Complaining</a:t>
            </a:r>
          </a:p>
          <a:p>
            <a:r>
              <a:rPr lang="en-GB" dirty="0"/>
              <a:t>Cultural </a:t>
            </a:r>
            <a:r>
              <a:rPr lang="en-GB" b="1" dirty="0"/>
              <a:t>Environment</a:t>
            </a:r>
          </a:p>
          <a:p>
            <a:pPr lvl="1"/>
            <a:r>
              <a:rPr lang="en-GB" dirty="0"/>
              <a:t>Internet provides open spaces to KSA women [10]</a:t>
            </a:r>
          </a:p>
          <a:p>
            <a:pPr lvl="1"/>
            <a:r>
              <a:rPr lang="en-GB" dirty="0"/>
              <a:t>Driving Ban Lift, Integration of Woman </a:t>
            </a:r>
            <a:r>
              <a:rPr lang="en-GB" dirty="0" err="1"/>
              <a:t>Labor</a:t>
            </a:r>
            <a:endParaRPr lang="en-GB" dirty="0"/>
          </a:p>
          <a:p>
            <a:pPr lvl="1"/>
            <a:r>
              <a:rPr lang="en-GB" dirty="0"/>
              <a:t>Questionable freedom of speech within KSA [11]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435821A-C445-45E9-92E7-55F36C43FF18}"/>
              </a:ext>
            </a:extLst>
          </p:cNvPr>
          <p:cNvSpPr/>
          <p:nvPr/>
        </p:nvSpPr>
        <p:spPr>
          <a:xfrm>
            <a:off x="463858" y="1310640"/>
            <a:ext cx="11256067" cy="4724400"/>
          </a:xfrm>
          <a:custGeom>
            <a:avLst/>
            <a:gdLst>
              <a:gd name="connsiteX0" fmla="*/ 5875982 w 11256067"/>
              <a:gd name="connsiteY0" fmla="*/ 83820 h 4724400"/>
              <a:gd name="connsiteX1" fmla="*/ 5875982 w 11256067"/>
              <a:gd name="connsiteY1" fmla="*/ 83820 h 4724400"/>
              <a:gd name="connsiteX2" fmla="*/ 5243522 w 11256067"/>
              <a:gd name="connsiteY2" fmla="*/ 68580 h 4724400"/>
              <a:gd name="connsiteX3" fmla="*/ 4595822 w 11256067"/>
              <a:gd name="connsiteY3" fmla="*/ 0 h 4724400"/>
              <a:gd name="connsiteX4" fmla="*/ 3475682 w 11256067"/>
              <a:gd name="connsiteY4" fmla="*/ 7620 h 4724400"/>
              <a:gd name="connsiteX5" fmla="*/ 2881322 w 11256067"/>
              <a:gd name="connsiteY5" fmla="*/ 22860 h 4724400"/>
              <a:gd name="connsiteX6" fmla="*/ 2050742 w 11256067"/>
              <a:gd name="connsiteY6" fmla="*/ 137160 h 4724400"/>
              <a:gd name="connsiteX7" fmla="*/ 1197302 w 11256067"/>
              <a:gd name="connsiteY7" fmla="*/ 441960 h 4724400"/>
              <a:gd name="connsiteX8" fmla="*/ 961082 w 11256067"/>
              <a:gd name="connsiteY8" fmla="*/ 548640 h 4724400"/>
              <a:gd name="connsiteX9" fmla="*/ 420062 w 11256067"/>
              <a:gd name="connsiteY9" fmla="*/ 990600 h 4724400"/>
              <a:gd name="connsiteX10" fmla="*/ 252422 w 11256067"/>
              <a:gd name="connsiteY10" fmla="*/ 1310640 h 4724400"/>
              <a:gd name="connsiteX11" fmla="*/ 145742 w 11256067"/>
              <a:gd name="connsiteY11" fmla="*/ 1554480 h 4724400"/>
              <a:gd name="connsiteX12" fmla="*/ 31442 w 11256067"/>
              <a:gd name="connsiteY12" fmla="*/ 1958340 h 4724400"/>
              <a:gd name="connsiteX13" fmla="*/ 8582 w 11256067"/>
              <a:gd name="connsiteY13" fmla="*/ 2186940 h 4724400"/>
              <a:gd name="connsiteX14" fmla="*/ 31442 w 11256067"/>
              <a:gd name="connsiteY14" fmla="*/ 2865120 h 4724400"/>
              <a:gd name="connsiteX15" fmla="*/ 100022 w 11256067"/>
              <a:gd name="connsiteY15" fmla="*/ 3093720 h 4724400"/>
              <a:gd name="connsiteX16" fmla="*/ 305762 w 11256067"/>
              <a:gd name="connsiteY16" fmla="*/ 3611880 h 4724400"/>
              <a:gd name="connsiteX17" fmla="*/ 458162 w 11256067"/>
              <a:gd name="connsiteY17" fmla="*/ 3901440 h 4724400"/>
              <a:gd name="connsiteX18" fmla="*/ 839162 w 11256067"/>
              <a:gd name="connsiteY18" fmla="*/ 4419600 h 4724400"/>
              <a:gd name="connsiteX19" fmla="*/ 1464002 w 11256067"/>
              <a:gd name="connsiteY19" fmla="*/ 4625340 h 4724400"/>
              <a:gd name="connsiteX20" fmla="*/ 2386022 w 11256067"/>
              <a:gd name="connsiteY20" fmla="*/ 4724400 h 4724400"/>
              <a:gd name="connsiteX21" fmla="*/ 2965142 w 11256067"/>
              <a:gd name="connsiteY21" fmla="*/ 4663440 h 4724400"/>
              <a:gd name="connsiteX22" fmla="*/ 4039562 w 11256067"/>
              <a:gd name="connsiteY22" fmla="*/ 4442460 h 4724400"/>
              <a:gd name="connsiteX23" fmla="*/ 4778702 w 11256067"/>
              <a:gd name="connsiteY23" fmla="*/ 4206240 h 4724400"/>
              <a:gd name="connsiteX24" fmla="*/ 5388302 w 11256067"/>
              <a:gd name="connsiteY24" fmla="*/ 3939540 h 4724400"/>
              <a:gd name="connsiteX25" fmla="*/ 5784542 w 11256067"/>
              <a:gd name="connsiteY25" fmla="*/ 3604260 h 4724400"/>
              <a:gd name="connsiteX26" fmla="*/ 5914082 w 11256067"/>
              <a:gd name="connsiteY26" fmla="*/ 3413760 h 4724400"/>
              <a:gd name="connsiteX27" fmla="*/ 6058862 w 11256067"/>
              <a:gd name="connsiteY27" fmla="*/ 3261360 h 4724400"/>
              <a:gd name="connsiteX28" fmla="*/ 6348422 w 11256067"/>
              <a:gd name="connsiteY28" fmla="*/ 3078480 h 4724400"/>
              <a:gd name="connsiteX29" fmla="*/ 6843722 w 11256067"/>
              <a:gd name="connsiteY29" fmla="*/ 2926080 h 4724400"/>
              <a:gd name="connsiteX30" fmla="*/ 7072322 w 11256067"/>
              <a:gd name="connsiteY30" fmla="*/ 2887980 h 4724400"/>
              <a:gd name="connsiteX31" fmla="*/ 7399982 w 11256067"/>
              <a:gd name="connsiteY31" fmla="*/ 2804160 h 4724400"/>
              <a:gd name="connsiteX32" fmla="*/ 7651442 w 11256067"/>
              <a:gd name="connsiteY32" fmla="*/ 2758440 h 4724400"/>
              <a:gd name="connsiteX33" fmla="*/ 7902902 w 11256067"/>
              <a:gd name="connsiteY33" fmla="*/ 2750820 h 4724400"/>
              <a:gd name="connsiteX34" fmla="*/ 8200082 w 11256067"/>
              <a:gd name="connsiteY34" fmla="*/ 2735580 h 4724400"/>
              <a:gd name="connsiteX35" fmla="*/ 9495482 w 11256067"/>
              <a:gd name="connsiteY35" fmla="*/ 2682240 h 4724400"/>
              <a:gd name="connsiteX36" fmla="*/ 10188902 w 11256067"/>
              <a:gd name="connsiteY36" fmla="*/ 2552700 h 4724400"/>
              <a:gd name="connsiteX37" fmla="*/ 10371782 w 11256067"/>
              <a:gd name="connsiteY37" fmla="*/ 2491740 h 4724400"/>
              <a:gd name="connsiteX38" fmla="*/ 10684202 w 11256067"/>
              <a:gd name="connsiteY38" fmla="*/ 2346960 h 4724400"/>
              <a:gd name="connsiteX39" fmla="*/ 11004242 w 11256067"/>
              <a:gd name="connsiteY39" fmla="*/ 2087880 h 4724400"/>
              <a:gd name="connsiteX40" fmla="*/ 11171882 w 11256067"/>
              <a:gd name="connsiteY40" fmla="*/ 1767840 h 4724400"/>
              <a:gd name="connsiteX41" fmla="*/ 11255702 w 11256067"/>
              <a:gd name="connsiteY41" fmla="*/ 1371600 h 4724400"/>
              <a:gd name="connsiteX42" fmla="*/ 11248082 w 11256067"/>
              <a:gd name="connsiteY42" fmla="*/ 1181100 h 4724400"/>
              <a:gd name="connsiteX43" fmla="*/ 11171882 w 11256067"/>
              <a:gd name="connsiteY43" fmla="*/ 990600 h 4724400"/>
              <a:gd name="connsiteX44" fmla="*/ 11042342 w 11256067"/>
              <a:gd name="connsiteY44" fmla="*/ 792480 h 4724400"/>
              <a:gd name="connsiteX45" fmla="*/ 10821362 w 11256067"/>
              <a:gd name="connsiteY45" fmla="*/ 601980 h 4724400"/>
              <a:gd name="connsiteX46" fmla="*/ 10684202 w 11256067"/>
              <a:gd name="connsiteY46" fmla="*/ 525780 h 4724400"/>
              <a:gd name="connsiteX47" fmla="*/ 10440362 w 11256067"/>
              <a:gd name="connsiteY47" fmla="*/ 441960 h 4724400"/>
              <a:gd name="connsiteX48" fmla="*/ 9960302 w 11256067"/>
              <a:gd name="connsiteY48" fmla="*/ 289560 h 4724400"/>
              <a:gd name="connsiteX49" fmla="*/ 9724082 w 11256067"/>
              <a:gd name="connsiteY49" fmla="*/ 243840 h 4724400"/>
              <a:gd name="connsiteX50" fmla="*/ 9396422 w 11256067"/>
              <a:gd name="connsiteY50" fmla="*/ 198120 h 4724400"/>
              <a:gd name="connsiteX51" fmla="*/ 9061142 w 11256067"/>
              <a:gd name="connsiteY51" fmla="*/ 160020 h 4724400"/>
              <a:gd name="connsiteX52" fmla="*/ 8763962 w 11256067"/>
              <a:gd name="connsiteY52" fmla="*/ 144780 h 4724400"/>
              <a:gd name="connsiteX53" fmla="*/ 8558222 w 11256067"/>
              <a:gd name="connsiteY53" fmla="*/ 129540 h 4724400"/>
              <a:gd name="connsiteX54" fmla="*/ 8230562 w 11256067"/>
              <a:gd name="connsiteY54" fmla="*/ 99060 h 4724400"/>
              <a:gd name="connsiteX55" fmla="*/ 8085782 w 11256067"/>
              <a:gd name="connsiteY55" fmla="*/ 83820 h 4724400"/>
              <a:gd name="connsiteX56" fmla="*/ 7918142 w 11256067"/>
              <a:gd name="connsiteY56" fmla="*/ 76200 h 4724400"/>
              <a:gd name="connsiteX57" fmla="*/ 7110422 w 11256067"/>
              <a:gd name="connsiteY57" fmla="*/ 83820 h 4724400"/>
              <a:gd name="connsiteX58" fmla="*/ 6698942 w 11256067"/>
              <a:gd name="connsiteY58" fmla="*/ 99060 h 4724400"/>
              <a:gd name="connsiteX59" fmla="*/ 6462722 w 11256067"/>
              <a:gd name="connsiteY59" fmla="*/ 91440 h 4724400"/>
              <a:gd name="connsiteX60" fmla="*/ 6386522 w 11256067"/>
              <a:gd name="connsiteY60" fmla="*/ 83820 h 4724400"/>
              <a:gd name="connsiteX61" fmla="*/ 6317942 w 11256067"/>
              <a:gd name="connsiteY61" fmla="*/ 76200 h 4724400"/>
              <a:gd name="connsiteX62" fmla="*/ 6020762 w 11256067"/>
              <a:gd name="connsiteY62" fmla="*/ 76200 h 4724400"/>
              <a:gd name="connsiteX63" fmla="*/ 5875982 w 11256067"/>
              <a:gd name="connsiteY63" fmla="*/ 8382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256067" h="4724400">
                <a:moveTo>
                  <a:pt x="5875982" y="83820"/>
                </a:moveTo>
                <a:lnTo>
                  <a:pt x="5875982" y="83820"/>
                </a:lnTo>
                <a:lnTo>
                  <a:pt x="5243522" y="68580"/>
                </a:lnTo>
                <a:cubicBezTo>
                  <a:pt x="4979313" y="57840"/>
                  <a:pt x="4863632" y="35708"/>
                  <a:pt x="4595822" y="0"/>
                </a:cubicBezTo>
                <a:lnTo>
                  <a:pt x="3475682" y="7620"/>
                </a:lnTo>
                <a:cubicBezTo>
                  <a:pt x="3277514" y="10262"/>
                  <a:pt x="2881322" y="22860"/>
                  <a:pt x="2881322" y="22860"/>
                </a:cubicBezTo>
                <a:cubicBezTo>
                  <a:pt x="2581156" y="57165"/>
                  <a:pt x="2336663" y="73622"/>
                  <a:pt x="2050742" y="137160"/>
                </a:cubicBezTo>
                <a:cubicBezTo>
                  <a:pt x="1763512" y="200989"/>
                  <a:pt x="1452948" y="326507"/>
                  <a:pt x="1197302" y="441960"/>
                </a:cubicBezTo>
                <a:cubicBezTo>
                  <a:pt x="1118562" y="477520"/>
                  <a:pt x="1036411" y="506332"/>
                  <a:pt x="961082" y="548640"/>
                </a:cubicBezTo>
                <a:cubicBezTo>
                  <a:pt x="739466" y="673109"/>
                  <a:pt x="566892" y="780432"/>
                  <a:pt x="420062" y="990600"/>
                </a:cubicBezTo>
                <a:cubicBezTo>
                  <a:pt x="351091" y="1089323"/>
                  <a:pt x="305106" y="1202346"/>
                  <a:pt x="252422" y="1310640"/>
                </a:cubicBezTo>
                <a:cubicBezTo>
                  <a:pt x="213611" y="1390419"/>
                  <a:pt x="177687" y="1471713"/>
                  <a:pt x="145742" y="1554480"/>
                </a:cubicBezTo>
                <a:cubicBezTo>
                  <a:pt x="94014" y="1688503"/>
                  <a:pt x="66235" y="1819169"/>
                  <a:pt x="31442" y="1958340"/>
                </a:cubicBezTo>
                <a:cubicBezTo>
                  <a:pt x="23822" y="2034540"/>
                  <a:pt x="12555" y="2110463"/>
                  <a:pt x="8582" y="2186940"/>
                </a:cubicBezTo>
                <a:cubicBezTo>
                  <a:pt x="-3077" y="2411379"/>
                  <a:pt x="-8780" y="2642354"/>
                  <a:pt x="31442" y="2865120"/>
                </a:cubicBezTo>
                <a:cubicBezTo>
                  <a:pt x="45578" y="2943409"/>
                  <a:pt x="75256" y="3018118"/>
                  <a:pt x="100022" y="3093720"/>
                </a:cubicBezTo>
                <a:cubicBezTo>
                  <a:pt x="154831" y="3261032"/>
                  <a:pt x="232229" y="3456865"/>
                  <a:pt x="305762" y="3611880"/>
                </a:cubicBezTo>
                <a:cubicBezTo>
                  <a:pt x="352509" y="3710427"/>
                  <a:pt x="405192" y="3806094"/>
                  <a:pt x="458162" y="3901440"/>
                </a:cubicBezTo>
                <a:cubicBezTo>
                  <a:pt x="555718" y="4077041"/>
                  <a:pt x="674439" y="4295461"/>
                  <a:pt x="839162" y="4419600"/>
                </a:cubicBezTo>
                <a:cubicBezTo>
                  <a:pt x="1014619" y="4551828"/>
                  <a:pt x="1257673" y="4587279"/>
                  <a:pt x="1464002" y="4625340"/>
                </a:cubicBezTo>
                <a:cubicBezTo>
                  <a:pt x="1993933" y="4723094"/>
                  <a:pt x="1847497" y="4697915"/>
                  <a:pt x="2386022" y="4724400"/>
                </a:cubicBezTo>
                <a:cubicBezTo>
                  <a:pt x="2579062" y="4704080"/>
                  <a:pt x="2773040" y="4691262"/>
                  <a:pt x="2965142" y="4663440"/>
                </a:cubicBezTo>
                <a:cubicBezTo>
                  <a:pt x="3154423" y="4636027"/>
                  <a:pt x="3863692" y="4491371"/>
                  <a:pt x="4039562" y="4442460"/>
                </a:cubicBezTo>
                <a:cubicBezTo>
                  <a:pt x="4288761" y="4373156"/>
                  <a:pt x="4541732" y="4309914"/>
                  <a:pt x="4778702" y="4206240"/>
                </a:cubicBezTo>
                <a:cubicBezTo>
                  <a:pt x="4981902" y="4117340"/>
                  <a:pt x="5209445" y="4070702"/>
                  <a:pt x="5388302" y="3939540"/>
                </a:cubicBezTo>
                <a:cubicBezTo>
                  <a:pt x="5604171" y="3781236"/>
                  <a:pt x="5614028" y="3791826"/>
                  <a:pt x="5784542" y="3604260"/>
                </a:cubicBezTo>
                <a:cubicBezTo>
                  <a:pt x="5829810" y="3554465"/>
                  <a:pt x="5876446" y="3466032"/>
                  <a:pt x="5914082" y="3413760"/>
                </a:cubicBezTo>
                <a:cubicBezTo>
                  <a:pt x="5960284" y="3349590"/>
                  <a:pt x="5997495" y="3310453"/>
                  <a:pt x="6058862" y="3261360"/>
                </a:cubicBezTo>
                <a:cubicBezTo>
                  <a:pt x="6181570" y="3163193"/>
                  <a:pt x="6211285" y="3137782"/>
                  <a:pt x="6348422" y="3078480"/>
                </a:cubicBezTo>
                <a:cubicBezTo>
                  <a:pt x="6482815" y="3020364"/>
                  <a:pt x="6737191" y="2951311"/>
                  <a:pt x="6843722" y="2926080"/>
                </a:cubicBezTo>
                <a:cubicBezTo>
                  <a:pt x="6918894" y="2908276"/>
                  <a:pt x="6996461" y="2902569"/>
                  <a:pt x="7072322" y="2887980"/>
                </a:cubicBezTo>
                <a:cubicBezTo>
                  <a:pt x="7506534" y="2804478"/>
                  <a:pt x="6979172" y="2897673"/>
                  <a:pt x="7399982" y="2804160"/>
                </a:cubicBezTo>
                <a:cubicBezTo>
                  <a:pt x="7483147" y="2785679"/>
                  <a:pt x="7566723" y="2767425"/>
                  <a:pt x="7651442" y="2758440"/>
                </a:cubicBezTo>
                <a:cubicBezTo>
                  <a:pt x="7734833" y="2749596"/>
                  <a:pt x="7819116" y="2754311"/>
                  <a:pt x="7902902" y="2750820"/>
                </a:cubicBezTo>
                <a:lnTo>
                  <a:pt x="8200082" y="2735580"/>
                </a:lnTo>
                <a:lnTo>
                  <a:pt x="9495482" y="2682240"/>
                </a:lnTo>
                <a:cubicBezTo>
                  <a:pt x="9605598" y="2663363"/>
                  <a:pt x="9998479" y="2607711"/>
                  <a:pt x="10188902" y="2552700"/>
                </a:cubicBezTo>
                <a:cubicBezTo>
                  <a:pt x="10250635" y="2534866"/>
                  <a:pt x="10312440" y="2516390"/>
                  <a:pt x="10371782" y="2491740"/>
                </a:cubicBezTo>
                <a:cubicBezTo>
                  <a:pt x="10477780" y="2447710"/>
                  <a:pt x="10594991" y="2419179"/>
                  <a:pt x="10684202" y="2346960"/>
                </a:cubicBezTo>
                <a:cubicBezTo>
                  <a:pt x="10790882" y="2260600"/>
                  <a:pt x="10931498" y="2204271"/>
                  <a:pt x="11004242" y="2087880"/>
                </a:cubicBezTo>
                <a:cubicBezTo>
                  <a:pt x="11082137" y="1963249"/>
                  <a:pt x="11116293" y="1919980"/>
                  <a:pt x="11171882" y="1767840"/>
                </a:cubicBezTo>
                <a:cubicBezTo>
                  <a:pt x="11224226" y="1624582"/>
                  <a:pt x="11232766" y="1520683"/>
                  <a:pt x="11255702" y="1371600"/>
                </a:cubicBezTo>
                <a:cubicBezTo>
                  <a:pt x="11253162" y="1308100"/>
                  <a:pt x="11261737" y="1243167"/>
                  <a:pt x="11248082" y="1181100"/>
                </a:cubicBezTo>
                <a:cubicBezTo>
                  <a:pt x="11233387" y="1114306"/>
                  <a:pt x="11203882" y="1051044"/>
                  <a:pt x="11171882" y="990600"/>
                </a:cubicBezTo>
                <a:cubicBezTo>
                  <a:pt x="11134964" y="920866"/>
                  <a:pt x="11090450" y="855021"/>
                  <a:pt x="11042342" y="792480"/>
                </a:cubicBezTo>
                <a:cubicBezTo>
                  <a:pt x="10992463" y="727637"/>
                  <a:pt x="10888061" y="645138"/>
                  <a:pt x="10821362" y="601980"/>
                </a:cubicBezTo>
                <a:cubicBezTo>
                  <a:pt x="10777451" y="573567"/>
                  <a:pt x="10732423" y="546033"/>
                  <a:pt x="10684202" y="525780"/>
                </a:cubicBezTo>
                <a:cubicBezTo>
                  <a:pt x="10604959" y="492498"/>
                  <a:pt x="10521773" y="469515"/>
                  <a:pt x="10440362" y="441960"/>
                </a:cubicBezTo>
                <a:cubicBezTo>
                  <a:pt x="10380541" y="421713"/>
                  <a:pt x="10033019" y="303634"/>
                  <a:pt x="9960302" y="289560"/>
                </a:cubicBezTo>
                <a:cubicBezTo>
                  <a:pt x="9881562" y="274320"/>
                  <a:pt x="9803249" y="256678"/>
                  <a:pt x="9724082" y="243840"/>
                </a:cubicBezTo>
                <a:cubicBezTo>
                  <a:pt x="9615226" y="226188"/>
                  <a:pt x="9505747" y="212589"/>
                  <a:pt x="9396422" y="198120"/>
                </a:cubicBezTo>
                <a:cubicBezTo>
                  <a:pt x="9344779" y="191285"/>
                  <a:pt x="9127610" y="165409"/>
                  <a:pt x="9061142" y="160020"/>
                </a:cubicBezTo>
                <a:cubicBezTo>
                  <a:pt x="8991029" y="154335"/>
                  <a:pt x="8829352" y="148867"/>
                  <a:pt x="8763962" y="144780"/>
                </a:cubicBezTo>
                <a:cubicBezTo>
                  <a:pt x="8695328" y="140490"/>
                  <a:pt x="8626739" y="135413"/>
                  <a:pt x="8558222" y="129540"/>
                </a:cubicBezTo>
                <a:lnTo>
                  <a:pt x="8230562" y="99060"/>
                </a:lnTo>
                <a:cubicBezTo>
                  <a:pt x="8182302" y="93980"/>
                  <a:pt x="8134179" y="87361"/>
                  <a:pt x="8085782" y="83820"/>
                </a:cubicBezTo>
                <a:cubicBezTo>
                  <a:pt x="8029993" y="79738"/>
                  <a:pt x="7974022" y="78740"/>
                  <a:pt x="7918142" y="76200"/>
                </a:cubicBezTo>
                <a:lnTo>
                  <a:pt x="7110422" y="83820"/>
                </a:lnTo>
                <a:cubicBezTo>
                  <a:pt x="6823748" y="87720"/>
                  <a:pt x="6883156" y="84890"/>
                  <a:pt x="6698942" y="99060"/>
                </a:cubicBezTo>
                <a:lnTo>
                  <a:pt x="6462722" y="91440"/>
                </a:lnTo>
                <a:cubicBezTo>
                  <a:pt x="6437226" y="90196"/>
                  <a:pt x="6411908" y="86492"/>
                  <a:pt x="6386522" y="83820"/>
                </a:cubicBezTo>
                <a:cubicBezTo>
                  <a:pt x="6363648" y="81412"/>
                  <a:pt x="6340938" y="76679"/>
                  <a:pt x="6317942" y="76200"/>
                </a:cubicBezTo>
                <a:cubicBezTo>
                  <a:pt x="6218903" y="74137"/>
                  <a:pt x="6119822" y="76200"/>
                  <a:pt x="6020762" y="76200"/>
                </a:cubicBezTo>
                <a:lnTo>
                  <a:pt x="5875982" y="83820"/>
                </a:lnTo>
                <a:close/>
              </a:path>
            </a:pathLst>
          </a:cu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0E2F0B2A-7431-484C-8373-E3AA7121CCCA}"/>
              </a:ext>
            </a:extLst>
          </p:cNvPr>
          <p:cNvSpPr/>
          <p:nvPr/>
        </p:nvSpPr>
        <p:spPr>
          <a:xfrm>
            <a:off x="5517834" y="705132"/>
            <a:ext cx="2027270" cy="959837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/>
              <a:t>Focus</a:t>
            </a:r>
          </a:p>
          <a:p>
            <a:pPr algn="ctr"/>
            <a:r>
              <a:rPr lang="en-GB" b="1" i="1" dirty="0"/>
              <a:t>US/EU markets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538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  <p:bldP spid="7" grpId="0" animBg="1"/>
      <p:bldP spid="7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EA left">
            <a:extLst>
              <a:ext uri="{FF2B5EF4-FFF2-40B4-BE49-F238E27FC236}">
                <a16:creationId xmlns:a16="http://schemas.microsoft.com/office/drawing/2014/main" id="{E9CCBE69-524A-460F-B026-32782AD54A8F}"/>
              </a:ext>
            </a:extLst>
          </p:cNvPr>
          <p:cNvSpPr/>
          <p:nvPr/>
        </p:nvSpPr>
        <p:spPr>
          <a:xfrm>
            <a:off x="1705402" y="1380263"/>
            <a:ext cx="4732848" cy="4732846"/>
          </a:xfrm>
          <a:prstGeom prst="ellipse">
            <a:avLst/>
          </a:prstGeom>
          <a:solidFill>
            <a:srgbClr val="00B050">
              <a:alpha val="20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AREA right">
            <a:extLst>
              <a:ext uri="{FF2B5EF4-FFF2-40B4-BE49-F238E27FC236}">
                <a16:creationId xmlns:a16="http://schemas.microsoft.com/office/drawing/2014/main" id="{BCA4F42F-FB51-40F7-84F0-B82E99149D4F}"/>
              </a:ext>
            </a:extLst>
          </p:cNvPr>
          <p:cNvSpPr/>
          <p:nvPr/>
        </p:nvSpPr>
        <p:spPr>
          <a:xfrm>
            <a:off x="5613208" y="1380263"/>
            <a:ext cx="4732848" cy="4732846"/>
          </a:xfrm>
          <a:prstGeom prst="ellipse">
            <a:avLst/>
          </a:prstGeom>
          <a:solidFill>
            <a:schemeClr val="accent4">
              <a:alpha val="20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AREA middle">
            <a:extLst>
              <a:ext uri="{FF2B5EF4-FFF2-40B4-BE49-F238E27FC236}">
                <a16:creationId xmlns:a16="http://schemas.microsoft.com/office/drawing/2014/main" id="{AE02C61D-B6D5-496F-A05E-EC4765B632F7}"/>
              </a:ext>
            </a:extLst>
          </p:cNvPr>
          <p:cNvSpPr/>
          <p:nvPr/>
        </p:nvSpPr>
        <p:spPr>
          <a:xfrm>
            <a:off x="3659305" y="1374844"/>
            <a:ext cx="4732848" cy="4732846"/>
          </a:xfrm>
          <a:prstGeom prst="ellipse">
            <a:avLst/>
          </a:prstGeom>
          <a:solidFill>
            <a:schemeClr val="accent2">
              <a:alpha val="2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5" name="TITLE">
            <a:extLst>
              <a:ext uri="{FF2B5EF4-FFF2-40B4-BE49-F238E27FC236}">
                <a16:creationId xmlns:a16="http://schemas.microsoft.com/office/drawing/2014/main" id="{F7B1DC75-6603-46E3-8FFC-8A3CB3720BD5}"/>
              </a:ext>
            </a:extLst>
          </p:cNvPr>
          <p:cNvSpPr txBox="1">
            <a:spLocks/>
          </p:cNvSpPr>
          <p:nvPr/>
        </p:nvSpPr>
        <p:spPr>
          <a:xfrm>
            <a:off x="838200" y="3720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Hyperlocality (I)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</p:spPr>
        <p:txBody>
          <a:bodyPr/>
          <a:lstStyle/>
          <a:p>
            <a:r>
              <a:rPr lang="en-GB" dirty="0"/>
              <a:t>Content in Anonymous</a:t>
            </a:r>
            <a:br>
              <a:rPr lang="en-GB" dirty="0"/>
            </a:br>
            <a:r>
              <a:rPr lang="en-GB" dirty="0"/>
              <a:t>Hyperlocal Communities</a:t>
            </a:r>
            <a:endParaRPr lang="en-US" dirty="0"/>
          </a:p>
        </p:txBody>
      </p:sp>
      <p:sp>
        <p:nvSpPr>
          <p:cNvPr id="40" name="Legend TEXT">
            <a:extLst>
              <a:ext uri="{FF2B5EF4-FFF2-40B4-BE49-F238E27FC236}">
                <a16:creationId xmlns:a16="http://schemas.microsoft.com/office/drawing/2014/main" id="{74308016-4D1E-40B0-8459-EE7B72D85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145" y="788975"/>
            <a:ext cx="7091811" cy="765505"/>
          </a:xfrm>
        </p:spPr>
        <p:txBody>
          <a:bodyPr>
            <a:normAutofit/>
          </a:bodyPr>
          <a:lstStyle/>
          <a:p>
            <a:r>
              <a:rPr lang="en-US" b="1" dirty="0"/>
              <a:t>           Posts / Replies          </a:t>
            </a:r>
            <a:r>
              <a:rPr lang="en-US" dirty="0"/>
              <a:t>bound to location</a:t>
            </a:r>
          </a:p>
        </p:txBody>
      </p:sp>
      <p:grpSp>
        <p:nvGrpSpPr>
          <p:cNvPr id="48" name="MAP">
            <a:extLst>
              <a:ext uri="{FF2B5EF4-FFF2-40B4-BE49-F238E27FC236}">
                <a16:creationId xmlns:a16="http://schemas.microsoft.com/office/drawing/2014/main" id="{0FC11B04-B2EA-439A-BF2D-FE3B9A4E288E}"/>
              </a:ext>
            </a:extLst>
          </p:cNvPr>
          <p:cNvGrpSpPr/>
          <p:nvPr/>
        </p:nvGrpSpPr>
        <p:grpSpPr>
          <a:xfrm>
            <a:off x="10294620" y="5201457"/>
            <a:ext cx="599440" cy="920203"/>
            <a:chOff x="4333240" y="1701077"/>
            <a:chExt cx="599440" cy="920203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6F7477C-5A59-4488-A598-85CB25E718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2960" y="2021840"/>
              <a:ext cx="0" cy="5994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3DF2EDA2-478C-44F6-AB50-D4475064789A}"/>
                </a:ext>
              </a:extLst>
            </p:cNvPr>
            <p:cNvCxnSpPr>
              <a:cxnSpLocks/>
            </p:cNvCxnSpPr>
            <p:nvPr/>
          </p:nvCxnSpPr>
          <p:spPr>
            <a:xfrm>
              <a:off x="4333240" y="2326640"/>
              <a:ext cx="59944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77F3D70-F73A-46CB-98B3-4E936520EADB}"/>
                </a:ext>
              </a:extLst>
            </p:cNvPr>
            <p:cNvSpPr txBox="1"/>
            <p:nvPr/>
          </p:nvSpPr>
          <p:spPr>
            <a:xfrm>
              <a:off x="4466087" y="1701077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tx1"/>
                  </a:solidFill>
                </a:rPr>
                <a:t>N</a:t>
              </a:r>
              <a:endParaRPr lang="en-DE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USER right" descr="https://noto-website-2.storage.googleapis.com/emoji/emoji_u1f601.png">
            <a:extLst>
              <a:ext uri="{FF2B5EF4-FFF2-40B4-BE49-F238E27FC236}">
                <a16:creationId xmlns:a16="http://schemas.microsoft.com/office/drawing/2014/main" id="{2DDE1992-55BB-46DC-878F-E40F8B6AD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612" y="3471130"/>
            <a:ext cx="574040" cy="5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USER left" descr="https://noto-website-2.storage.googleapis.com/emoji/emoji_u1f61c.png">
            <a:extLst>
              <a:ext uri="{FF2B5EF4-FFF2-40B4-BE49-F238E27FC236}">
                <a16:creationId xmlns:a16="http://schemas.microsoft.com/office/drawing/2014/main" id="{7B4ECCF5-BBE2-4482-B624-08E608ECB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885" y="3473519"/>
            <a:ext cx="568962" cy="53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JODEL" descr="Icon&#10;&#10;Description automatically generated">
            <a:extLst>
              <a:ext uri="{FF2B5EF4-FFF2-40B4-BE49-F238E27FC236}">
                <a16:creationId xmlns:a16="http://schemas.microsoft.com/office/drawing/2014/main" id="{469C33CD-8B47-4055-8917-8798564E5C5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886" y="2754391"/>
            <a:ext cx="765506" cy="765506"/>
          </a:xfrm>
          <a:prstGeom prst="rect">
            <a:avLst/>
          </a:prstGeom>
        </p:spPr>
      </p:pic>
      <p:pic>
        <p:nvPicPr>
          <p:cNvPr id="23" name="Legend Jodel" descr="Icon&#10;&#10;Description automatically generated">
            <a:extLst>
              <a:ext uri="{FF2B5EF4-FFF2-40B4-BE49-F238E27FC236}">
                <a16:creationId xmlns:a16="http://schemas.microsoft.com/office/drawing/2014/main" id="{35AC15A2-0466-46FE-B0DC-E1D116F5139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28" y="643285"/>
            <a:ext cx="765506" cy="765506"/>
          </a:xfrm>
          <a:prstGeom prst="rect">
            <a:avLst/>
          </a:prstGeom>
        </p:spPr>
      </p:pic>
      <p:pic>
        <p:nvPicPr>
          <p:cNvPr id="24" name="Legend Reply" descr="Icon&#10;&#10;Description automatically generated">
            <a:extLst>
              <a:ext uri="{FF2B5EF4-FFF2-40B4-BE49-F238E27FC236}">
                <a16:creationId xmlns:a16="http://schemas.microsoft.com/office/drawing/2014/main" id="{0968EE56-035B-44D7-9375-EC1BC6835D2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93" y="728888"/>
            <a:ext cx="598105" cy="598105"/>
          </a:xfrm>
          <a:prstGeom prst="rect">
            <a:avLst/>
          </a:prstGeom>
        </p:spPr>
      </p:pic>
      <p:pic>
        <p:nvPicPr>
          <p:cNvPr id="10" name="USER middle" descr="https://noto-website-2.storage.googleapis.com/emoji/emoji_u1f929.png">
            <a:extLst>
              <a:ext uri="{FF2B5EF4-FFF2-40B4-BE49-F238E27FC236}">
                <a16:creationId xmlns:a16="http://schemas.microsoft.com/office/drawing/2014/main" id="{D56DB313-1B58-4390-91EF-4F8333B97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07" y="3471129"/>
            <a:ext cx="574041" cy="54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JODEL pin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A94AA64-80B3-4240-BF8A-48449983F5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750" y="2272121"/>
            <a:ext cx="637509" cy="637509"/>
          </a:xfrm>
          <a:prstGeom prst="rect">
            <a:avLst/>
          </a:prstGeom>
        </p:spPr>
      </p:pic>
      <p:pic>
        <p:nvPicPr>
          <p:cNvPr id="27" name="Legend Location Pin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F1A997D-935A-4DB0-85DF-5F3D6880D6CB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6" y="689484"/>
            <a:ext cx="637509" cy="637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020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2" grpId="0" animBg="1"/>
      <p:bldP spid="35" grpId="0"/>
      <p:bldP spid="4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EA left">
            <a:extLst>
              <a:ext uri="{FF2B5EF4-FFF2-40B4-BE49-F238E27FC236}">
                <a16:creationId xmlns:a16="http://schemas.microsoft.com/office/drawing/2014/main" id="{E9CCBE69-524A-460F-B026-32782AD54A8F}"/>
              </a:ext>
            </a:extLst>
          </p:cNvPr>
          <p:cNvSpPr/>
          <p:nvPr/>
        </p:nvSpPr>
        <p:spPr>
          <a:xfrm>
            <a:off x="1705402" y="1380263"/>
            <a:ext cx="4732848" cy="4732846"/>
          </a:xfrm>
          <a:prstGeom prst="ellipse">
            <a:avLst/>
          </a:prstGeom>
          <a:solidFill>
            <a:srgbClr val="00B050">
              <a:alpha val="20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AREA right">
            <a:extLst>
              <a:ext uri="{FF2B5EF4-FFF2-40B4-BE49-F238E27FC236}">
                <a16:creationId xmlns:a16="http://schemas.microsoft.com/office/drawing/2014/main" id="{BCA4F42F-FB51-40F7-84F0-B82E99149D4F}"/>
              </a:ext>
            </a:extLst>
          </p:cNvPr>
          <p:cNvSpPr/>
          <p:nvPr/>
        </p:nvSpPr>
        <p:spPr>
          <a:xfrm>
            <a:off x="5613208" y="1380263"/>
            <a:ext cx="4732848" cy="4732846"/>
          </a:xfrm>
          <a:prstGeom prst="ellipse">
            <a:avLst/>
          </a:prstGeom>
          <a:solidFill>
            <a:schemeClr val="accent4">
              <a:alpha val="20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5" name="TITLE">
            <a:extLst>
              <a:ext uri="{FF2B5EF4-FFF2-40B4-BE49-F238E27FC236}">
                <a16:creationId xmlns:a16="http://schemas.microsoft.com/office/drawing/2014/main" id="{F7B1DC75-6603-46E3-8FFC-8A3CB3720BD5}"/>
              </a:ext>
            </a:extLst>
          </p:cNvPr>
          <p:cNvSpPr txBox="1">
            <a:spLocks/>
          </p:cNvSpPr>
          <p:nvPr/>
        </p:nvSpPr>
        <p:spPr>
          <a:xfrm>
            <a:off x="838200" y="3720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Hyperlocality (I)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</p:spPr>
        <p:txBody>
          <a:bodyPr/>
          <a:lstStyle/>
          <a:p>
            <a:r>
              <a:rPr lang="en-GB" dirty="0"/>
              <a:t>Content in Anonymous</a:t>
            </a:r>
            <a:br>
              <a:rPr lang="en-GB" dirty="0"/>
            </a:br>
            <a:r>
              <a:rPr lang="en-GB" dirty="0"/>
              <a:t>Hyperlocal Communities</a:t>
            </a:r>
            <a:endParaRPr lang="en-US" dirty="0"/>
          </a:p>
        </p:txBody>
      </p:sp>
      <p:grpSp>
        <p:nvGrpSpPr>
          <p:cNvPr id="48" name="MAP">
            <a:extLst>
              <a:ext uri="{FF2B5EF4-FFF2-40B4-BE49-F238E27FC236}">
                <a16:creationId xmlns:a16="http://schemas.microsoft.com/office/drawing/2014/main" id="{0FC11B04-B2EA-439A-BF2D-FE3B9A4E288E}"/>
              </a:ext>
            </a:extLst>
          </p:cNvPr>
          <p:cNvGrpSpPr/>
          <p:nvPr/>
        </p:nvGrpSpPr>
        <p:grpSpPr>
          <a:xfrm>
            <a:off x="10294620" y="5201457"/>
            <a:ext cx="599440" cy="920203"/>
            <a:chOff x="4333240" y="1701077"/>
            <a:chExt cx="599440" cy="920203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6F7477C-5A59-4488-A598-85CB25E718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2960" y="2021840"/>
              <a:ext cx="0" cy="5994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3DF2EDA2-478C-44F6-AB50-D4475064789A}"/>
                </a:ext>
              </a:extLst>
            </p:cNvPr>
            <p:cNvCxnSpPr>
              <a:cxnSpLocks/>
            </p:cNvCxnSpPr>
            <p:nvPr/>
          </p:nvCxnSpPr>
          <p:spPr>
            <a:xfrm>
              <a:off x="4333240" y="2326640"/>
              <a:ext cx="59944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77F3D70-F73A-46CB-98B3-4E936520EADB}"/>
                </a:ext>
              </a:extLst>
            </p:cNvPr>
            <p:cNvSpPr txBox="1"/>
            <p:nvPr/>
          </p:nvSpPr>
          <p:spPr>
            <a:xfrm>
              <a:off x="4466087" y="1701077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tx1"/>
                  </a:solidFill>
                </a:rPr>
                <a:t>N</a:t>
              </a:r>
              <a:endParaRPr lang="en-DE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Legend TEXT">
            <a:extLst>
              <a:ext uri="{FF2B5EF4-FFF2-40B4-BE49-F238E27FC236}">
                <a16:creationId xmlns:a16="http://schemas.microsoft.com/office/drawing/2014/main" id="{74308016-4D1E-40B0-8459-EE7B72D85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145" y="788975"/>
            <a:ext cx="7091811" cy="765505"/>
          </a:xfrm>
        </p:spPr>
        <p:txBody>
          <a:bodyPr>
            <a:normAutofit/>
          </a:bodyPr>
          <a:lstStyle/>
          <a:p>
            <a:r>
              <a:rPr lang="en-US" b="1" dirty="0"/>
              <a:t>           Posts / Replies          </a:t>
            </a:r>
            <a:r>
              <a:rPr lang="en-US" dirty="0"/>
              <a:t>bound to location</a:t>
            </a:r>
          </a:p>
        </p:txBody>
      </p:sp>
      <p:pic>
        <p:nvPicPr>
          <p:cNvPr id="23" name="Legend Jodel" descr="Icon&#10;&#10;Description automatically generated">
            <a:extLst>
              <a:ext uri="{FF2B5EF4-FFF2-40B4-BE49-F238E27FC236}">
                <a16:creationId xmlns:a16="http://schemas.microsoft.com/office/drawing/2014/main" id="{35AC15A2-0466-46FE-B0DC-E1D116F5139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28" y="643285"/>
            <a:ext cx="765506" cy="765506"/>
          </a:xfrm>
          <a:prstGeom prst="rect">
            <a:avLst/>
          </a:prstGeom>
        </p:spPr>
      </p:pic>
      <p:pic>
        <p:nvPicPr>
          <p:cNvPr id="24" name="Legend Reply" descr="Icon&#10;&#10;Description automatically generated">
            <a:extLst>
              <a:ext uri="{FF2B5EF4-FFF2-40B4-BE49-F238E27FC236}">
                <a16:creationId xmlns:a16="http://schemas.microsoft.com/office/drawing/2014/main" id="{0968EE56-035B-44D7-9375-EC1BC6835D2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93" y="728888"/>
            <a:ext cx="598105" cy="598105"/>
          </a:xfrm>
          <a:prstGeom prst="rect">
            <a:avLst/>
          </a:prstGeom>
        </p:spPr>
      </p:pic>
      <p:pic>
        <p:nvPicPr>
          <p:cNvPr id="27" name="Legend Location Pin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F1A997D-935A-4DB0-85DF-5F3D6880D6CB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96" y="689484"/>
            <a:ext cx="637509" cy="637509"/>
          </a:xfrm>
          <a:prstGeom prst="rect">
            <a:avLst/>
          </a:prstGeom>
        </p:spPr>
      </p:pic>
      <p:pic>
        <p:nvPicPr>
          <p:cNvPr id="11" name="USER right" descr="https://noto-website-2.storage.googleapis.com/emoji/emoji_u1f601.png">
            <a:extLst>
              <a:ext uri="{FF2B5EF4-FFF2-40B4-BE49-F238E27FC236}">
                <a16:creationId xmlns:a16="http://schemas.microsoft.com/office/drawing/2014/main" id="{2DDE1992-55BB-46DC-878F-E40F8B6AD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612" y="3471130"/>
            <a:ext cx="574040" cy="5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USER left" descr="https://noto-website-2.storage.googleapis.com/emoji/emoji_u1f61c.png">
            <a:extLst>
              <a:ext uri="{FF2B5EF4-FFF2-40B4-BE49-F238E27FC236}">
                <a16:creationId xmlns:a16="http://schemas.microsoft.com/office/drawing/2014/main" id="{7B4ECCF5-BBE2-4482-B624-08E608ECB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885" y="3473519"/>
            <a:ext cx="568962" cy="53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JODEL tree">
            <a:extLst>
              <a:ext uri="{FF2B5EF4-FFF2-40B4-BE49-F238E27FC236}">
                <a16:creationId xmlns:a16="http://schemas.microsoft.com/office/drawing/2014/main" id="{8037E7E3-0E48-4380-B438-557E314A8DFF}"/>
              </a:ext>
            </a:extLst>
          </p:cNvPr>
          <p:cNvGrpSpPr/>
          <p:nvPr/>
        </p:nvGrpSpPr>
        <p:grpSpPr>
          <a:xfrm>
            <a:off x="5750321" y="3352800"/>
            <a:ext cx="358828" cy="1006482"/>
            <a:chOff x="5750321" y="3352800"/>
            <a:chExt cx="358828" cy="1006482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5634887-CCD2-4CE7-8507-F662E4634F8F}"/>
                </a:ext>
              </a:extLst>
            </p:cNvPr>
            <p:cNvCxnSpPr/>
            <p:nvPr/>
          </p:nvCxnSpPr>
          <p:spPr>
            <a:xfrm>
              <a:off x="5751453" y="3352800"/>
              <a:ext cx="0" cy="1006482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ADC69DA-E75E-4237-8D89-30E48ECA8F28}"/>
                </a:ext>
              </a:extLst>
            </p:cNvPr>
            <p:cNvGrpSpPr/>
            <p:nvPr/>
          </p:nvGrpSpPr>
          <p:grpSpPr>
            <a:xfrm>
              <a:off x="5750321" y="3746686"/>
              <a:ext cx="358828" cy="606277"/>
              <a:chOff x="5750321" y="3746686"/>
              <a:chExt cx="2725224" cy="606277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2F5B2C2-508A-4353-A846-04BE07E484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0321" y="3746686"/>
                <a:ext cx="27252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009CA0B-363C-466B-8230-F0A61D1E7F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0321" y="4352963"/>
                <a:ext cx="247103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JODEL pin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A94AA64-80B3-4240-BF8A-48449983F5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750" y="2272121"/>
            <a:ext cx="637509" cy="637509"/>
          </a:xfrm>
          <a:prstGeom prst="rect">
            <a:avLst/>
          </a:prstGeom>
        </p:spPr>
      </p:pic>
      <p:pic>
        <p:nvPicPr>
          <p:cNvPr id="32" name="REPLY left" descr="Icon&#10;&#10;Description automatically generated">
            <a:extLst>
              <a:ext uri="{FF2B5EF4-FFF2-40B4-BE49-F238E27FC236}">
                <a16:creationId xmlns:a16="http://schemas.microsoft.com/office/drawing/2014/main" id="{A845F4B9-D162-44AB-9464-283D3648637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082" y="3442213"/>
            <a:ext cx="598105" cy="598105"/>
          </a:xfrm>
          <a:prstGeom prst="rect">
            <a:avLst/>
          </a:prstGeom>
        </p:spPr>
      </p:pic>
      <p:pic>
        <p:nvPicPr>
          <p:cNvPr id="33" name="REPLY right" descr="Icon&#10;&#10;Description automatically generated">
            <a:extLst>
              <a:ext uri="{FF2B5EF4-FFF2-40B4-BE49-F238E27FC236}">
                <a16:creationId xmlns:a16="http://schemas.microsoft.com/office/drawing/2014/main" id="{D9690816-22CF-49CC-ACE4-D3F56DF47A4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949" y="4060230"/>
            <a:ext cx="598105" cy="598105"/>
          </a:xfrm>
          <a:prstGeom prst="rect">
            <a:avLst/>
          </a:prstGeom>
        </p:spPr>
      </p:pic>
      <p:pic>
        <p:nvPicPr>
          <p:cNvPr id="8" name="JODEL" descr="Icon&#10;&#10;Description automatically generated">
            <a:extLst>
              <a:ext uri="{FF2B5EF4-FFF2-40B4-BE49-F238E27FC236}">
                <a16:creationId xmlns:a16="http://schemas.microsoft.com/office/drawing/2014/main" id="{469C33CD-8B47-4055-8917-8798564E5C5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886" y="2754391"/>
            <a:ext cx="765506" cy="765506"/>
          </a:xfrm>
          <a:prstGeom prst="rect">
            <a:avLst/>
          </a:prstGeom>
        </p:spPr>
      </p:pic>
      <p:cxnSp>
        <p:nvCxnSpPr>
          <p:cNvPr id="20" name="CONN middle">
            <a:extLst>
              <a:ext uri="{FF2B5EF4-FFF2-40B4-BE49-F238E27FC236}">
                <a16:creationId xmlns:a16="http://schemas.microsoft.com/office/drawing/2014/main" id="{EB65D4AA-1C16-4AEA-B330-37667AA55C04}"/>
              </a:ext>
            </a:extLst>
          </p:cNvPr>
          <p:cNvCxnSpPr/>
          <p:nvPr/>
        </p:nvCxnSpPr>
        <p:spPr>
          <a:xfrm flipV="1">
            <a:off x="6434392" y="1757697"/>
            <a:ext cx="4790316" cy="1379447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 right">
            <a:extLst>
              <a:ext uri="{FF2B5EF4-FFF2-40B4-BE49-F238E27FC236}">
                <a16:creationId xmlns:a16="http://schemas.microsoft.com/office/drawing/2014/main" id="{F655D8DC-9D68-4CAD-A2A4-C17C65C35C08}"/>
              </a:ext>
            </a:extLst>
          </p:cNvPr>
          <p:cNvCxnSpPr>
            <a:cxnSpLocks/>
          </p:cNvCxnSpPr>
          <p:nvPr/>
        </p:nvCxnSpPr>
        <p:spPr>
          <a:xfrm flipH="1">
            <a:off x="6191716" y="3741267"/>
            <a:ext cx="1500896" cy="633037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 left">
            <a:extLst>
              <a:ext uri="{FF2B5EF4-FFF2-40B4-BE49-F238E27FC236}">
                <a16:creationId xmlns:a16="http://schemas.microsoft.com/office/drawing/2014/main" id="{BEC2FBD6-53C5-462D-9B4F-791B05777E89}"/>
              </a:ext>
            </a:extLst>
          </p:cNvPr>
          <p:cNvCxnSpPr>
            <a:cxnSpLocks/>
          </p:cNvCxnSpPr>
          <p:nvPr/>
        </p:nvCxnSpPr>
        <p:spPr>
          <a:xfrm>
            <a:off x="4358847" y="3720857"/>
            <a:ext cx="1461102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USER middle" descr="https://noto-website-2.storage.googleapis.com/emoji/emoji_u1f929.png">
            <a:extLst>
              <a:ext uri="{FF2B5EF4-FFF2-40B4-BE49-F238E27FC236}">
                <a16:creationId xmlns:a16="http://schemas.microsoft.com/office/drawing/2014/main" id="{D0EC45EF-EB8F-4553-9BD0-689293640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07" y="3471129"/>
            <a:ext cx="574041" cy="54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706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45013 -0.2893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84020"/>
            <a:ext cx="10515600" cy="1325563"/>
          </a:xfrm>
        </p:spPr>
        <p:txBody>
          <a:bodyPr/>
          <a:lstStyle/>
          <a:p>
            <a:r>
              <a:rPr lang="de-DE" dirty="0"/>
              <a:t>Used Dataset &amp; Corpus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5135"/>
            <a:ext cx="6491273" cy="4351338"/>
          </a:xfrm>
        </p:spPr>
        <p:txBody>
          <a:bodyPr>
            <a:normAutofit/>
          </a:bodyPr>
          <a:lstStyle/>
          <a:p>
            <a:r>
              <a:rPr lang="en-US" b="1" dirty="0"/>
              <a:t>Ground truth</a:t>
            </a:r>
            <a:r>
              <a:rPr lang="en-US" dirty="0"/>
              <a:t> information from operator</a:t>
            </a:r>
          </a:p>
          <a:p>
            <a:r>
              <a:rPr lang="en-US" b="1" dirty="0"/>
              <a:t>Textual</a:t>
            </a:r>
            <a:r>
              <a:rPr lang="en-US" dirty="0"/>
              <a:t> content - 15k random sample</a:t>
            </a:r>
          </a:p>
          <a:p>
            <a:r>
              <a:rPr lang="en-US" b="1" dirty="0"/>
              <a:t>Hashtag </a:t>
            </a:r>
            <a:r>
              <a:rPr lang="en-US" dirty="0"/>
              <a:t>occurrences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</p:spPr>
        <p:txBody>
          <a:bodyPr/>
          <a:lstStyle/>
          <a:p>
            <a:r>
              <a:rPr lang="en-GB" dirty="0"/>
              <a:t>Content in Anonymous</a:t>
            </a:r>
            <a:br>
              <a:rPr lang="en-GB" dirty="0"/>
            </a:br>
            <a:r>
              <a:rPr lang="en-GB" dirty="0"/>
              <a:t>Hyperlocal Communities</a:t>
            </a:r>
            <a:endParaRPr lang="en-US" dirty="0"/>
          </a:p>
        </p:txBody>
      </p:sp>
      <p:sp>
        <p:nvSpPr>
          <p:cNvPr id="7" name="img sources"/>
          <p:cNvSpPr txBox="1"/>
          <p:nvPr/>
        </p:nvSpPr>
        <p:spPr>
          <a:xfrm>
            <a:off x="9276788" y="-35755"/>
            <a:ext cx="2965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*https://en.wikipedia.org/wiki/Saudi_Arabia</a:t>
            </a:r>
          </a:p>
        </p:txBody>
      </p:sp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40528C9F-07CF-4196-A051-A6A69694F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550806"/>
              </p:ext>
            </p:extLst>
          </p:nvPr>
        </p:nvGraphicFramePr>
        <p:xfrm>
          <a:off x="1209869" y="3725825"/>
          <a:ext cx="30991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831">
                  <a:extLst>
                    <a:ext uri="{9D8B030D-6E8A-4147-A177-3AD203B41FA5}">
                      <a16:colId xmlns:a16="http://schemas.microsoft.com/office/drawing/2014/main" val="125089878"/>
                    </a:ext>
                  </a:extLst>
                </a:gridCol>
                <a:gridCol w="1375321">
                  <a:extLst>
                    <a:ext uri="{9D8B030D-6E8A-4147-A177-3AD203B41FA5}">
                      <a16:colId xmlns:a16="http://schemas.microsoft.com/office/drawing/2014/main" val="40539517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Type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SA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244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Users</a:t>
                      </a:r>
                      <a:endParaRPr lang="en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1.2M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783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Content</a:t>
                      </a:r>
                      <a:endParaRPr lang="en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469M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8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Interactions</a:t>
                      </a:r>
                      <a:endParaRPr lang="en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961M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641263"/>
                  </a:ext>
                </a:extLst>
              </a:tr>
            </a:tbl>
          </a:graphicData>
        </a:graphic>
      </p:graphicFrame>
      <p:pic>
        <p:nvPicPr>
          <p:cNvPr id="5122" name="Picture 2" descr="Location of Saudi Arab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054" y="309691"/>
            <a:ext cx="2421911" cy="242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noto-website-2.storage.googleapis.com/emoji/emoji_u1f1f8_1f1e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490" y="273902"/>
            <a:ext cx="844970" cy="79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3088C8D-71D7-4A83-AF73-6A101EBB22F3}"/>
              </a:ext>
            </a:extLst>
          </p:cNvPr>
          <p:cNvGrpSpPr/>
          <p:nvPr/>
        </p:nvGrpSpPr>
        <p:grpSpPr>
          <a:xfrm>
            <a:off x="7411059" y="1335444"/>
            <a:ext cx="4010304" cy="4790216"/>
            <a:chOff x="7411059" y="1335444"/>
            <a:chExt cx="4010304" cy="479021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DEDB97F-D442-4B73-9485-0BC9C13CADEE}"/>
                </a:ext>
              </a:extLst>
            </p:cNvPr>
            <p:cNvSpPr/>
            <p:nvPr/>
          </p:nvSpPr>
          <p:spPr>
            <a:xfrm>
              <a:off x="9233142" y="1341159"/>
              <a:ext cx="450761" cy="3734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9B4B7C-B85E-4B04-AD80-72E8FD339B77}"/>
                </a:ext>
              </a:extLst>
            </p:cNvPr>
            <p:cNvCxnSpPr/>
            <p:nvPr/>
          </p:nvCxnSpPr>
          <p:spPr>
            <a:xfrm flipH="1">
              <a:off x="7424255" y="1709797"/>
              <a:ext cx="1807440" cy="44158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000C5B8-BE79-416C-9085-56EBCFE67CFF}"/>
                </a:ext>
              </a:extLst>
            </p:cNvPr>
            <p:cNvCxnSpPr/>
            <p:nvPr/>
          </p:nvCxnSpPr>
          <p:spPr>
            <a:xfrm>
              <a:off x="9683903" y="1714646"/>
              <a:ext cx="1737460" cy="44110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297099C-5351-45CE-A8E1-7526D75A5E23}"/>
                </a:ext>
              </a:extLst>
            </p:cNvPr>
            <p:cNvCxnSpPr/>
            <p:nvPr/>
          </p:nvCxnSpPr>
          <p:spPr>
            <a:xfrm flipH="1">
              <a:off x="7411059" y="1335444"/>
              <a:ext cx="1820636" cy="14251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23629AA-CBED-412A-B87F-4E591D10B1CC}"/>
                </a:ext>
              </a:extLst>
            </p:cNvPr>
            <p:cNvCxnSpPr/>
            <p:nvPr/>
          </p:nvCxnSpPr>
          <p:spPr>
            <a:xfrm>
              <a:off x="9683903" y="1336310"/>
              <a:ext cx="1737460" cy="14465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7A6405A-91DC-4ECF-8662-42998F56EB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55" y="2809350"/>
            <a:ext cx="3997108" cy="3316310"/>
          </a:xfrm>
          <a:prstGeom prst="rect">
            <a:avLst/>
          </a:prstGeom>
          <a:ln w="571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634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">
            <a:extLst>
              <a:ext uri="{FF2B5EF4-FFF2-40B4-BE49-F238E27FC236}">
                <a16:creationId xmlns:a16="http://schemas.microsoft.com/office/drawing/2014/main" id="{F6E2295E-C2B1-4A5D-BD79-045668501680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1203050" y="546783"/>
            <a:ext cx="10501270" cy="5654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MASK">
            <a:extLst>
              <a:ext uri="{FF2B5EF4-FFF2-40B4-BE49-F238E27FC236}">
                <a16:creationId xmlns:a16="http://schemas.microsoft.com/office/drawing/2014/main" id="{2572CA61-90F6-447C-A99D-741F644E3613}"/>
              </a:ext>
            </a:extLst>
          </p:cNvPr>
          <p:cNvSpPr/>
          <p:nvPr/>
        </p:nvSpPr>
        <p:spPr>
          <a:xfrm>
            <a:off x="10632246" y="584866"/>
            <a:ext cx="1049214" cy="5601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4" name="MASK">
            <a:extLst>
              <a:ext uri="{FF2B5EF4-FFF2-40B4-BE49-F238E27FC236}">
                <a16:creationId xmlns:a16="http://schemas.microsoft.com/office/drawing/2014/main" id="{3C6AA26A-93E8-4479-9AD3-2759F3CB31FA}"/>
              </a:ext>
            </a:extLst>
          </p:cNvPr>
          <p:cNvSpPr/>
          <p:nvPr/>
        </p:nvSpPr>
        <p:spPr>
          <a:xfrm rot="16200000">
            <a:off x="5829848" y="1277024"/>
            <a:ext cx="389872" cy="9443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2" name="MASK">
            <a:extLst>
              <a:ext uri="{FF2B5EF4-FFF2-40B4-BE49-F238E27FC236}">
                <a16:creationId xmlns:a16="http://schemas.microsoft.com/office/drawing/2014/main" id="{A413DF72-2274-48A1-A3A6-E32278F78E2B}"/>
              </a:ext>
            </a:extLst>
          </p:cNvPr>
          <p:cNvSpPr/>
          <p:nvPr/>
        </p:nvSpPr>
        <p:spPr>
          <a:xfrm rot="16200000">
            <a:off x="2902595" y="3324047"/>
            <a:ext cx="389873" cy="1455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5" name="MASK">
            <a:extLst>
              <a:ext uri="{FF2B5EF4-FFF2-40B4-BE49-F238E27FC236}">
                <a16:creationId xmlns:a16="http://schemas.microsoft.com/office/drawing/2014/main" id="{4D809598-C46A-416F-9834-D544DC36FEF6}"/>
              </a:ext>
            </a:extLst>
          </p:cNvPr>
          <p:cNvSpPr/>
          <p:nvPr/>
        </p:nvSpPr>
        <p:spPr>
          <a:xfrm rot="16200000">
            <a:off x="2979930" y="3757719"/>
            <a:ext cx="389873" cy="1552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6" name="MASK">
            <a:extLst>
              <a:ext uri="{FF2B5EF4-FFF2-40B4-BE49-F238E27FC236}">
                <a16:creationId xmlns:a16="http://schemas.microsoft.com/office/drawing/2014/main" id="{52BE3CA7-B4F5-403F-B924-3F1627A1EE07}"/>
              </a:ext>
            </a:extLst>
          </p:cNvPr>
          <p:cNvSpPr/>
          <p:nvPr/>
        </p:nvSpPr>
        <p:spPr>
          <a:xfrm rot="16200000">
            <a:off x="4037813" y="4345339"/>
            <a:ext cx="389873" cy="495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7" name="MASK">
            <a:extLst>
              <a:ext uri="{FF2B5EF4-FFF2-40B4-BE49-F238E27FC236}">
                <a16:creationId xmlns:a16="http://schemas.microsoft.com/office/drawing/2014/main" id="{DE14496F-C6CA-4C1E-B52D-40CBED98CC4F}"/>
              </a:ext>
            </a:extLst>
          </p:cNvPr>
          <p:cNvSpPr/>
          <p:nvPr/>
        </p:nvSpPr>
        <p:spPr>
          <a:xfrm>
            <a:off x="1255952" y="546783"/>
            <a:ext cx="882922" cy="5601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3" name="X">
            <a:extLst>
              <a:ext uri="{FF2B5EF4-FFF2-40B4-BE49-F238E27FC236}">
                <a16:creationId xmlns:a16="http://schemas.microsoft.com/office/drawing/2014/main" id="{86ECA653-64DA-405F-9B04-D1F71CF92597}"/>
              </a:ext>
            </a:extLst>
          </p:cNvPr>
          <p:cNvSpPr/>
          <p:nvPr/>
        </p:nvSpPr>
        <p:spPr>
          <a:xfrm>
            <a:off x="4322420" y="5642559"/>
            <a:ext cx="3458468" cy="624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Time</a:t>
            </a:r>
            <a:endParaRPr lang="en-DE" sz="2400" dirty="0">
              <a:solidFill>
                <a:schemeClr val="tx1"/>
              </a:solidFill>
            </a:endParaRPr>
          </a:p>
        </p:txBody>
      </p:sp>
      <p:sp>
        <p:nvSpPr>
          <p:cNvPr id="22" name="Y">
            <a:extLst>
              <a:ext uri="{FF2B5EF4-FFF2-40B4-BE49-F238E27FC236}">
                <a16:creationId xmlns:a16="http://schemas.microsoft.com/office/drawing/2014/main" id="{FBB945EA-7CCA-4010-99BE-F07C524B955F}"/>
              </a:ext>
            </a:extLst>
          </p:cNvPr>
          <p:cNvSpPr/>
          <p:nvPr/>
        </p:nvSpPr>
        <p:spPr>
          <a:xfrm rot="16200000">
            <a:off x="-1057120" y="3062267"/>
            <a:ext cx="5579697" cy="624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Interaction Volume</a:t>
            </a:r>
            <a:endParaRPr lang="en-DE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</p:spPr>
        <p:txBody>
          <a:bodyPr/>
          <a:lstStyle/>
          <a:p>
            <a:r>
              <a:rPr lang="en-GB" dirty="0"/>
              <a:t>Content in Anonymous</a:t>
            </a:r>
            <a:br>
              <a:rPr lang="en-GB" dirty="0"/>
            </a:br>
            <a:r>
              <a:rPr lang="en-GB" dirty="0"/>
              <a:t>Hyperlocal Communities</a:t>
            </a:r>
            <a:endParaRPr lang="en-US" dirty="0"/>
          </a:p>
        </p:txBody>
      </p:sp>
      <p:sp>
        <p:nvSpPr>
          <p:cNvPr id="9" name="MARKER">
            <a:extLst>
              <a:ext uri="{FF2B5EF4-FFF2-40B4-BE49-F238E27FC236}">
                <a16:creationId xmlns:a16="http://schemas.microsoft.com/office/drawing/2014/main" id="{94660BEE-0DAE-477F-A3C3-7F38CE2D13BB}"/>
              </a:ext>
            </a:extLst>
          </p:cNvPr>
          <p:cNvSpPr/>
          <p:nvPr/>
        </p:nvSpPr>
        <p:spPr>
          <a:xfrm>
            <a:off x="3459480" y="2324083"/>
            <a:ext cx="1656351" cy="38404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23" name="steep increase">
            <a:extLst>
              <a:ext uri="{FF2B5EF4-FFF2-40B4-BE49-F238E27FC236}">
                <a16:creationId xmlns:a16="http://schemas.microsoft.com/office/drawing/2014/main" id="{F90369B2-22E9-42C8-A4B0-5D0020DF269A}"/>
              </a:ext>
            </a:extLst>
          </p:cNvPr>
          <p:cNvGrpSpPr/>
          <p:nvPr/>
        </p:nvGrpSpPr>
        <p:grpSpPr>
          <a:xfrm>
            <a:off x="5115831" y="3178846"/>
            <a:ext cx="2985533" cy="959837"/>
            <a:chOff x="2590440" y="3350451"/>
            <a:chExt cx="3871938" cy="1208485"/>
          </a:xfrm>
        </p:grpSpPr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B8AEFAC1-173D-43A4-841D-1DA12D5CE3D4}"/>
                </a:ext>
              </a:extLst>
            </p:cNvPr>
            <p:cNvSpPr/>
            <p:nvPr/>
          </p:nvSpPr>
          <p:spPr>
            <a:xfrm rot="16200000">
              <a:off x="3136431" y="3320450"/>
              <a:ext cx="176502" cy="1268484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6" name="Rounded Rectangle 8">
              <a:extLst>
                <a:ext uri="{FF2B5EF4-FFF2-40B4-BE49-F238E27FC236}">
                  <a16:creationId xmlns:a16="http://schemas.microsoft.com/office/drawing/2014/main" id="{AE083290-BEE7-4FBE-B2A6-1C4315EA257F}"/>
                </a:ext>
              </a:extLst>
            </p:cNvPr>
            <p:cNvSpPr/>
            <p:nvPr/>
          </p:nvSpPr>
          <p:spPr>
            <a:xfrm>
              <a:off x="3833211" y="3350451"/>
              <a:ext cx="2629167" cy="1208485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i="1" dirty="0"/>
                <a:t>steep</a:t>
              </a:r>
            </a:p>
            <a:p>
              <a:pPr algn="ctr"/>
              <a:r>
                <a:rPr lang="en-GB" b="1" dirty="0"/>
                <a:t>Usage Increase</a:t>
              </a:r>
              <a:endParaRPr lang="en-US" b="1" dirty="0"/>
            </a:p>
          </p:txBody>
        </p:sp>
      </p:grpSp>
      <p:grpSp>
        <p:nvGrpSpPr>
          <p:cNvPr id="27" name="whaaaat?">
            <a:extLst>
              <a:ext uri="{FF2B5EF4-FFF2-40B4-BE49-F238E27FC236}">
                <a16:creationId xmlns:a16="http://schemas.microsoft.com/office/drawing/2014/main" id="{E23D7E59-57D6-4F97-A357-E87B7951FFA4}"/>
              </a:ext>
            </a:extLst>
          </p:cNvPr>
          <p:cNvGrpSpPr/>
          <p:nvPr/>
        </p:nvGrpSpPr>
        <p:grpSpPr>
          <a:xfrm>
            <a:off x="5129496" y="4261873"/>
            <a:ext cx="2981111" cy="959837"/>
            <a:chOff x="6363159" y="1112660"/>
            <a:chExt cx="3866202" cy="1208485"/>
          </a:xfrm>
        </p:grpSpPr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A5522682-EB07-4A09-BC78-4050E0879126}"/>
                </a:ext>
              </a:extLst>
            </p:cNvPr>
            <p:cNvSpPr/>
            <p:nvPr/>
          </p:nvSpPr>
          <p:spPr>
            <a:xfrm rot="16200000">
              <a:off x="6909150" y="1085302"/>
              <a:ext cx="176501" cy="1268483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9" name="Rounded Rectangle 8">
              <a:extLst>
                <a:ext uri="{FF2B5EF4-FFF2-40B4-BE49-F238E27FC236}">
                  <a16:creationId xmlns:a16="http://schemas.microsoft.com/office/drawing/2014/main" id="{9EE3C232-8537-45F8-A95B-96CDC43B7D37}"/>
                </a:ext>
              </a:extLst>
            </p:cNvPr>
            <p:cNvSpPr/>
            <p:nvPr/>
          </p:nvSpPr>
          <p:spPr>
            <a:xfrm>
              <a:off x="7600194" y="1112660"/>
              <a:ext cx="2629167" cy="1208485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So, </a:t>
              </a:r>
              <a:r>
                <a:rPr lang="en-GB" b="1" dirty="0"/>
                <a:t>WHAT</a:t>
              </a:r>
            </a:p>
            <a:p>
              <a:pPr algn="ctr"/>
              <a:r>
                <a:rPr lang="en-GB" b="1" dirty="0"/>
                <a:t>happened</a:t>
              </a:r>
              <a:r>
                <a:rPr lang="en-GB" dirty="0"/>
                <a:t> here</a:t>
              </a:r>
              <a:r>
                <a:rPr lang="en-GB" b="1" dirty="0"/>
                <a:t>?</a:t>
              </a:r>
              <a:endParaRPr lang="en-US" b="1" dirty="0"/>
            </a:p>
          </p:txBody>
        </p:sp>
      </p:grpSp>
      <p:cxnSp>
        <p:nvCxnSpPr>
          <p:cNvPr id="21" name="GRAPH series">
            <a:extLst>
              <a:ext uri="{FF2B5EF4-FFF2-40B4-BE49-F238E27FC236}">
                <a16:creationId xmlns:a16="http://schemas.microsoft.com/office/drawing/2014/main" id="{F4E44A64-3A7D-4E0E-A92A-5B87EF009D45}"/>
              </a:ext>
            </a:extLst>
          </p:cNvPr>
          <p:cNvCxnSpPr>
            <a:cxnSpLocks/>
          </p:cNvCxnSpPr>
          <p:nvPr/>
        </p:nvCxnSpPr>
        <p:spPr>
          <a:xfrm flipV="1">
            <a:off x="2369820" y="2941320"/>
            <a:ext cx="8031480" cy="2659380"/>
          </a:xfrm>
          <a:prstGeom prst="bentConnector3">
            <a:avLst>
              <a:gd name="adj1" fmla="val 24858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MASK release">
            <a:extLst>
              <a:ext uri="{FF2B5EF4-FFF2-40B4-BE49-F238E27FC236}">
                <a16:creationId xmlns:a16="http://schemas.microsoft.com/office/drawing/2014/main" id="{8BDA8A96-FE60-4E0A-AADE-4047FD57A468}"/>
              </a:ext>
            </a:extLst>
          </p:cNvPr>
          <p:cNvSpPr/>
          <p:nvPr/>
        </p:nvSpPr>
        <p:spPr>
          <a:xfrm>
            <a:off x="2229886" y="784860"/>
            <a:ext cx="8239993" cy="4917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038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F7E32-D2B2-464A-9CD0-94790266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 to </a:t>
            </a:r>
            <a:r>
              <a:rPr lang="en-GB" u="sng" dirty="0"/>
              <a:t>Intents</a:t>
            </a:r>
            <a:r>
              <a:rPr lang="en-GB" dirty="0"/>
              <a:t> &amp; </a:t>
            </a:r>
            <a:r>
              <a:rPr lang="en-GB" u="sng" dirty="0"/>
              <a:t>Topics</a:t>
            </a:r>
            <a:endParaRPr lang="en-DE" u="sng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96DDB88-DD64-4762-9D4F-AB34D28AA1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848454"/>
              </p:ext>
            </p:extLst>
          </p:nvPr>
        </p:nvGraphicFramePr>
        <p:xfrm>
          <a:off x="4026352" y="1810385"/>
          <a:ext cx="4139295" cy="371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0A131-4B2E-4C55-992D-FDC4B998A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Content in Anonymous</a:t>
            </a:r>
            <a:br>
              <a:rPr lang="en-GB" dirty="0"/>
            </a:br>
            <a:r>
              <a:rPr lang="en-GB" dirty="0"/>
              <a:t>Hyperlocal Communities</a:t>
            </a:r>
            <a:endParaRPr lang="en-US" dirty="0"/>
          </a:p>
        </p:txBody>
      </p:sp>
      <p:pic>
        <p:nvPicPr>
          <p:cNvPr id="5" name="Picture 4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id="{40511C0C-C604-4A16-B0A6-41ED5D2B8E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720" y="1956600"/>
            <a:ext cx="773264" cy="773264"/>
          </a:xfrm>
          <a:prstGeom prst="rect">
            <a:avLst/>
          </a:prstGeom>
        </p:spPr>
      </p:pic>
      <p:pic>
        <p:nvPicPr>
          <p:cNvPr id="7" name="Picture 6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id="{46CBA395-4CCF-4E53-81CB-A45269D294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85" y="4602480"/>
            <a:ext cx="773264" cy="773264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ADB9008F-4CBB-44AE-BF87-2B2802792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58" y="3279540"/>
            <a:ext cx="773264" cy="77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F7B1DC75-6603-46E3-8FFC-8A3CB3720BD5}"/>
              </a:ext>
            </a:extLst>
          </p:cNvPr>
          <p:cNvSpPr txBox="1">
            <a:spLocks/>
          </p:cNvSpPr>
          <p:nvPr/>
        </p:nvSpPr>
        <p:spPr>
          <a:xfrm>
            <a:off x="838200" y="3720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Classification Schema &amp; Campagin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6998"/>
            <a:ext cx="5521960" cy="4839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Schema</a:t>
            </a:r>
          </a:p>
          <a:p>
            <a:r>
              <a:rPr lang="en-GB" dirty="0"/>
              <a:t>Goal</a:t>
            </a:r>
          </a:p>
          <a:p>
            <a:pPr lvl="1"/>
            <a:r>
              <a:rPr lang="en-GB" dirty="0"/>
              <a:t>Intents</a:t>
            </a:r>
          </a:p>
          <a:p>
            <a:pPr lvl="1"/>
            <a:r>
              <a:rPr lang="en-GB" dirty="0"/>
              <a:t>Topics</a:t>
            </a:r>
          </a:p>
          <a:p>
            <a:r>
              <a:rPr lang="en-GB" dirty="0"/>
              <a:t>Trade-Off</a:t>
            </a:r>
          </a:p>
          <a:p>
            <a:pPr lvl="1"/>
            <a:r>
              <a:rPr lang="en-GB" dirty="0"/>
              <a:t>Coverage (few </a:t>
            </a:r>
            <a:r>
              <a:rPr lang="en-GB" i="1" dirty="0"/>
              <a:t>Other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Non-Overlap</a:t>
            </a:r>
          </a:p>
          <a:p>
            <a:pPr lvl="1"/>
            <a:r>
              <a:rPr lang="en-GB" dirty="0"/>
              <a:t>Minimal Set</a:t>
            </a:r>
          </a:p>
          <a:p>
            <a:r>
              <a:rPr lang="en-GB" dirty="0"/>
              <a:t>Begin with prior work [5,10,16]</a:t>
            </a:r>
          </a:p>
          <a:p>
            <a:pPr lvl="1"/>
            <a:r>
              <a:rPr lang="en-GB" dirty="0"/>
              <a:t>Iterative refinement on random samples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</p:spPr>
        <p:txBody>
          <a:bodyPr/>
          <a:lstStyle/>
          <a:p>
            <a:r>
              <a:rPr lang="en-GB" dirty="0"/>
              <a:t>Content in Anonymous</a:t>
            </a:r>
            <a:br>
              <a:rPr lang="en-GB" dirty="0"/>
            </a:br>
            <a:r>
              <a:rPr lang="en-GB" dirty="0"/>
              <a:t>Hyperlocal Communities</a:t>
            </a:r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2F7776D-1E83-40A8-95B9-894640FEAFD2}"/>
              </a:ext>
            </a:extLst>
          </p:cNvPr>
          <p:cNvSpPr txBox="1">
            <a:spLocks/>
          </p:cNvSpPr>
          <p:nvPr/>
        </p:nvSpPr>
        <p:spPr>
          <a:xfrm>
            <a:off x="6096000" y="1516999"/>
            <a:ext cx="5521960" cy="4839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Study Design</a:t>
            </a:r>
          </a:p>
          <a:p>
            <a:r>
              <a:rPr lang="en-GB" dirty="0"/>
              <a:t>Focus on Thread start</a:t>
            </a:r>
          </a:p>
          <a:p>
            <a:r>
              <a:rPr lang="en-GB" dirty="0"/>
              <a:t>2 Expert Annotators</a:t>
            </a:r>
          </a:p>
          <a:p>
            <a:pPr lvl="1"/>
            <a:r>
              <a:rPr lang="en-GB" dirty="0"/>
              <a:t>Learn Schema</a:t>
            </a:r>
          </a:p>
          <a:p>
            <a:pPr lvl="1"/>
            <a:r>
              <a:rPr lang="en-GB" dirty="0"/>
              <a:t>Discuss &amp; Create Coherence</a:t>
            </a:r>
          </a:p>
          <a:p>
            <a:r>
              <a:rPr lang="en-GB" dirty="0"/>
              <a:t>Multiple runs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81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" grpId="0" uiExpand="1" build="p"/>
      <p:bldP spid="36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5|0.3|0.4|0.6|0.7|0.3|0.1|0.1|0.3|1.4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5|0.3|0.4|0.6|0.7|0.3|0.1|0.1|0.3|1.4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5|0.3|0.4|0.6|0.7|0.3|0.1|0.1|0.3|1.4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0.9|0.8|1.2|2.9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0.9|0.8|1.2|2.9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5|0.3|0.4|0.6|0.7|0.3|0.1|0.1|0.3|1.4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5|0.3|0.4|0.6|0.7|0.3|0.1|0.1|0.3|1.4|1"/>
</p:tagLst>
</file>

<file path=ppt/theme/theme1.xml><?xml version="1.0" encoding="utf-8"?>
<a:theme xmlns:a="http://schemas.openxmlformats.org/drawingml/2006/main" name="Office Theme">
  <a:themeElements>
    <a:clrScheme name="BTU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01A0C8"/>
      </a:accent1>
      <a:accent2>
        <a:srgbClr val="D20183"/>
      </a:accent2>
      <a:accent3>
        <a:srgbClr val="83D21F"/>
      </a:accent3>
      <a:accent4>
        <a:srgbClr val="014FA1"/>
      </a:accent4>
      <a:accent5>
        <a:srgbClr val="00A032"/>
      </a:accent5>
      <a:accent6>
        <a:srgbClr val="FF9909"/>
      </a:accent6>
      <a:hlink>
        <a:srgbClr val="01A0C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10403</TotalTime>
  <Words>2827</Words>
  <Application>Microsoft Office PowerPoint</Application>
  <PresentationFormat>Widescreen</PresentationFormat>
  <Paragraphs>562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Unicode MS</vt:lpstr>
      <vt:lpstr>Calibri</vt:lpstr>
      <vt:lpstr>Calibri Light</vt:lpstr>
      <vt:lpstr>Office Theme</vt:lpstr>
      <vt:lpstr>Content in Anonymous Hyperlocal Communities</vt:lpstr>
      <vt:lpstr>Motivation – Content in Social Media</vt:lpstr>
      <vt:lpstr>Related Work</vt:lpstr>
      <vt:lpstr>PowerPoint Presentation</vt:lpstr>
      <vt:lpstr>PowerPoint Presentation</vt:lpstr>
      <vt:lpstr>Used Dataset &amp; Corpus</vt:lpstr>
      <vt:lpstr>PowerPoint Presentation</vt:lpstr>
      <vt:lpstr>Approach to Intents &amp; Topics</vt:lpstr>
      <vt:lpstr>PowerPoint Presentation</vt:lpstr>
      <vt:lpstr>PowerPoint Presentation</vt:lpstr>
      <vt:lpstr>Results</vt:lpstr>
      <vt:lpstr>Campagign &amp; Schema Quality (I)</vt:lpstr>
      <vt:lpstr>Campagign &amp; Schema Quality (II)</vt:lpstr>
      <vt:lpstr>Inhomogeneity: Jeddah vs. Riyadh</vt:lpstr>
      <vt:lpstr>Qualitative Insights: Top Hashtags</vt:lpstr>
      <vt:lpstr>Summary</vt:lpstr>
      <vt:lpstr>Check out the paper for more!</vt:lpstr>
      <vt:lpstr>Empirical Measures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&amp; Predicting User Lifetime</dc:title>
  <dc:creator>Helge Reelfs</dc:creator>
  <cp:lastModifiedBy>Helge Reelfs</cp:lastModifiedBy>
  <cp:revision>791</cp:revision>
  <dcterms:created xsi:type="dcterms:W3CDTF">2021-04-10T14:48:32Z</dcterms:created>
  <dcterms:modified xsi:type="dcterms:W3CDTF">2022-04-26T10:22:52Z</dcterms:modified>
</cp:coreProperties>
</file>