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930" r:id="rId2"/>
    <p:sldId id="981" r:id="rId3"/>
    <p:sldId id="959" r:id="rId4"/>
    <p:sldId id="972" r:id="rId5"/>
    <p:sldId id="974" r:id="rId6"/>
    <p:sldId id="961" r:id="rId7"/>
    <p:sldId id="973" r:id="rId8"/>
    <p:sldId id="975" r:id="rId9"/>
    <p:sldId id="962" r:id="rId10"/>
    <p:sldId id="976" r:id="rId11"/>
    <p:sldId id="979" r:id="rId12"/>
    <p:sldId id="982" r:id="rId13"/>
    <p:sldId id="977" r:id="rId14"/>
    <p:sldId id="978" r:id="rId15"/>
    <p:sldId id="964" r:id="rId16"/>
    <p:sldId id="968" r:id="rId17"/>
    <p:sldId id="983" r:id="rId18"/>
    <p:sldId id="984" r:id="rId19"/>
    <p:sldId id="985" r:id="rId20"/>
    <p:sldId id="986" r:id="rId21"/>
    <p:sldId id="987" r:id="rId22"/>
    <p:sldId id="988" r:id="rId23"/>
    <p:sldId id="989" r:id="rId24"/>
    <p:sldId id="990" r:id="rId25"/>
  </p:sldIdLst>
  <p:sldSz cx="9144000" cy="6858000" type="screen4x3"/>
  <p:notesSz cx="6797675" cy="9928225"/>
  <p:custDataLst>
    <p:tags r:id="rId28"/>
  </p:custDataLst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Arial Unicode MS" pitchFamily="-106" charset="0"/>
        <a:ea typeface="Arial Unicode MS" pitchFamily="-106" charset="0"/>
        <a:cs typeface="Arial Unicode MS" pitchFamily="-106" charset="0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6">
          <p15:clr>
            <a:srgbClr val="A4A3A4"/>
          </p15:clr>
        </p15:guide>
        <p15:guide id="2" pos="2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A6"/>
    <a:srgbClr val="004290"/>
    <a:srgbClr val="9CB5DF"/>
    <a:srgbClr val="AABBD9"/>
    <a:srgbClr val="617DAB"/>
    <a:srgbClr val="00418F"/>
    <a:srgbClr val="66A1DB"/>
    <a:srgbClr val="3E5C93"/>
    <a:srgbClr val="456399"/>
    <a:srgbClr val="E7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99" autoAdjust="0"/>
    <p:restoredTop sz="85831" autoAdjust="0"/>
  </p:normalViewPr>
  <p:slideViewPr>
    <p:cSldViewPr snapToGrid="0">
      <p:cViewPr varScale="1">
        <p:scale>
          <a:sx n="79" d="100"/>
          <a:sy n="79" d="100"/>
        </p:scale>
        <p:origin x="2112" y="7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56"/>
    </p:cViewPr>
  </p:sorterViewPr>
  <p:notesViewPr>
    <p:cSldViewPr snapToGrid="0">
      <p:cViewPr>
        <p:scale>
          <a:sx n="100" d="100"/>
          <a:sy n="100" d="100"/>
        </p:scale>
        <p:origin x="3570" y="-1002"/>
      </p:cViewPr>
      <p:guideLst>
        <p:guide orient="horz" pos="3106"/>
        <p:guide pos="2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972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t" anchorCtr="0" compatLnSpc="1">
            <a:prstTxWarp prst="textNoShape">
              <a:avLst/>
            </a:prstTxWarp>
          </a:bodyPr>
          <a:lstStyle>
            <a:lvl1pPr algn="r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12725" y="9482138"/>
            <a:ext cx="292735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b" anchorCtr="0" compatLnSpc="1">
            <a:prstTxWarp prst="textNoShape">
              <a:avLst/>
            </a:prstTxWarp>
          </a:bodyPr>
          <a:lstStyle>
            <a:lvl1pPr algn="l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586163" y="9482138"/>
            <a:ext cx="2998787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b" anchorCtr="0" compatLnSpc="1">
            <a:prstTxWarp prst="textNoShape">
              <a:avLst/>
            </a:prstTxWarp>
          </a:bodyPr>
          <a:lstStyle>
            <a:lvl1pPr algn="r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499225" y="0"/>
            <a:ext cx="179388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641" tIns="45829" rIns="91641" bIns="45829">
            <a:prstTxWarp prst="textNoShape">
              <a:avLst/>
            </a:prstTxWarp>
            <a:spAutoFit/>
          </a:bodyPr>
          <a:lstStyle/>
          <a:p>
            <a:pPr algn="r" defTabSz="4422775">
              <a:defRPr/>
            </a:pPr>
            <a:endParaRPr lang="en-US" sz="1800">
              <a:latin typeface="Arial Unicode MS" charset="0"/>
              <a:ea typeface="+mn-ea"/>
              <a:cs typeface="+mn-cs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566738" y="0"/>
            <a:ext cx="4505325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982" tIns="45481" rIns="90982" bIns="45481">
            <a:prstTxWarp prst="textNoShape">
              <a:avLst/>
            </a:prstTxWarp>
            <a:spAutoFit/>
          </a:bodyPr>
          <a:lstStyle/>
          <a:p>
            <a:pPr algn="l" defTabSz="4422775">
              <a:defRPr/>
            </a:pPr>
            <a:endParaRPr lang="en-US" sz="1800">
              <a:latin typeface="Arial Unicode MS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861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73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t" anchorCtr="0" compatLnSpc="1">
            <a:prstTxWarp prst="textNoShape">
              <a:avLst/>
            </a:prstTxWarp>
          </a:bodyPr>
          <a:lstStyle>
            <a:lvl1pPr algn="l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4288" y="0"/>
            <a:ext cx="29511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t" anchorCtr="0" compatLnSpc="1">
            <a:prstTxWarp prst="textNoShape">
              <a:avLst/>
            </a:prstTxWarp>
          </a:bodyPr>
          <a:lstStyle>
            <a:lvl1pPr algn="r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23900"/>
            <a:ext cx="5005387" cy="37544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722813"/>
            <a:ext cx="4957762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2735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b" anchorCtr="0" compatLnSpc="1">
            <a:prstTxWarp prst="textNoShape">
              <a:avLst/>
            </a:prstTxWarp>
          </a:bodyPr>
          <a:lstStyle>
            <a:lvl1pPr algn="l" defTabSz="4422775">
              <a:defRPr sz="1800">
                <a:latin typeface="Arial Unicode M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4288" y="9444038"/>
            <a:ext cx="29511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09" tIns="46946" rIns="93909" bIns="46946" numCol="1" anchor="b" anchorCtr="0" compatLnSpc="1">
            <a:prstTxWarp prst="textNoShape">
              <a:avLst/>
            </a:prstTxWarp>
          </a:bodyPr>
          <a:lstStyle>
            <a:lvl1pPr algn="r" defTabSz="4422775">
              <a:defRPr sz="1800">
                <a:latin typeface="Arial Unicode MS" pitchFamily="-108" charset="0"/>
                <a:ea typeface="Arial Unicode MS" pitchFamily="-108" charset="0"/>
                <a:cs typeface="Arial Unicode MS" pitchFamily="-108" charset="0"/>
              </a:defRPr>
            </a:lvl1pPr>
          </a:lstStyle>
          <a:p>
            <a:pPr>
              <a:defRPr/>
            </a:pPr>
            <a:fld id="{D197666C-D6B8-904D-B8F2-816FE66458F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015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 Unicode MS" pitchFamily="-108" charset="0"/>
        <a:cs typeface="Arial Unicode MS" pitchFamily="-10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 Unicode MS" pitchFamily="-108" charset="0"/>
        <a:cs typeface="Arial Unicode MS" pitchFamily="-10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 Unicode MS" pitchFamily="-108" charset="0"/>
        <a:cs typeface="Arial Unicode MS" pitchFamily="-10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 Unicode MS" pitchFamily="-108" charset="0"/>
        <a:cs typeface="Arial Unicode MS" pitchFamily="-10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 Unicode MS" pitchFamily="-108" charset="0"/>
        <a:cs typeface="Arial Unicode MS" pitchFamily="-10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97666C-D6B8-904D-B8F2-816FE66458F0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ITC </a:t>
            </a:r>
            <a:r>
              <a:rPr lang="de-DE" dirty="0" err="1"/>
              <a:t>concerned</a:t>
            </a:r>
            <a:r>
              <a:rPr lang="de-DE" dirty="0"/>
              <a:t> </a:t>
            </a:r>
            <a:r>
              <a:rPr lang="de-DE" dirty="0" err="1"/>
              <a:t>performance</a:t>
            </a:r>
            <a:r>
              <a:rPr lang="de-DE" dirty="0"/>
              <a:t> </a:t>
            </a:r>
            <a:r>
              <a:rPr lang="de-DE" dirty="0" err="1"/>
              <a:t>modelling</a:t>
            </a:r>
            <a:r>
              <a:rPr lang="de-DE" dirty="0"/>
              <a:t>/</a:t>
            </a:r>
            <a:r>
              <a:rPr lang="de-DE" dirty="0" err="1"/>
              <a:t>aspects</a:t>
            </a:r>
            <a:r>
              <a:rPr lang="de-DE" dirty="0"/>
              <a:t> – </a:t>
            </a:r>
            <a:r>
              <a:rPr lang="de-DE" dirty="0" err="1"/>
              <a:t>we</a:t>
            </a:r>
            <a:r>
              <a:rPr lang="de-DE" dirty="0"/>
              <a:t> will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programmability</a:t>
            </a:r>
            <a:r>
              <a:rPr lang="de-DE" dirty="0"/>
              <a:t> </a:t>
            </a:r>
            <a:r>
              <a:rPr lang="de-DE" dirty="0" err="1"/>
              <a:t>leads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packet </a:t>
            </a:r>
            <a:r>
              <a:rPr lang="de-DE" dirty="0" err="1"/>
              <a:t>processing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97666C-D6B8-904D-B8F2-816FE66458F0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21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High </a:t>
            </a:r>
            <a:r>
              <a:rPr lang="de-DE" dirty="0" err="1"/>
              <a:t>line</a:t>
            </a:r>
            <a:r>
              <a:rPr lang="de-DE" dirty="0"/>
              <a:t> </a:t>
            </a:r>
            <a:r>
              <a:rPr lang="de-DE" dirty="0" err="1"/>
              <a:t>rates</a:t>
            </a:r>
            <a:r>
              <a:rPr lang="de-DE" dirty="0"/>
              <a:t> vs. </a:t>
            </a:r>
            <a:r>
              <a:rPr lang="de-DE" dirty="0" err="1"/>
              <a:t>small</a:t>
            </a:r>
            <a:r>
              <a:rPr lang="de-DE" dirty="0"/>
              <a:t> </a:t>
            </a:r>
            <a:r>
              <a:rPr lang="de-DE" dirty="0" err="1"/>
              <a:t>packets</a:t>
            </a:r>
            <a:endParaRPr lang="de-DE" dirty="0"/>
          </a:p>
          <a:p>
            <a:r>
              <a:rPr lang="de-DE" b="1" dirty="0" err="1"/>
              <a:t>Copy</a:t>
            </a:r>
            <a:r>
              <a:rPr lang="de-DE" b="1" dirty="0"/>
              <a:t> </a:t>
            </a:r>
            <a:r>
              <a:rPr lang="de-DE" b="1" dirty="0" err="1"/>
              <a:t>Operations</a:t>
            </a:r>
            <a:r>
              <a:rPr lang="de-DE" b="1" dirty="0"/>
              <a:t>!</a:t>
            </a:r>
          </a:p>
          <a:p>
            <a:endParaRPr lang="de-DE" dirty="0"/>
          </a:p>
          <a:p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matter in </a:t>
            </a:r>
            <a:r>
              <a:rPr lang="de-DE" dirty="0" err="1"/>
              <a:t>comparison</a:t>
            </a:r>
            <a:r>
              <a:rPr lang="de-DE" baseline="0" dirty="0"/>
              <a:t> </a:t>
            </a:r>
            <a:r>
              <a:rPr lang="de-DE" baseline="0" dirty="0" err="1"/>
              <a:t>to</a:t>
            </a:r>
            <a:r>
              <a:rPr lang="de-DE" baseline="0" dirty="0"/>
              <a:t> </a:t>
            </a:r>
            <a:r>
              <a:rPr lang="de-DE" baseline="0" dirty="0" err="1"/>
              <a:t>application</a:t>
            </a:r>
            <a:r>
              <a:rPr lang="de-DE" baseline="0" dirty="0"/>
              <a:t> </a:t>
            </a:r>
            <a:r>
              <a:rPr lang="de-DE" baseline="0" dirty="0" err="1"/>
              <a:t>overhead</a:t>
            </a:r>
            <a:r>
              <a:rPr lang="de-DE" baseline="0" dirty="0"/>
              <a:t>?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B87B-7B9D-994A-9722-1EA842A86A4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272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97666C-D6B8-904D-B8F2-816FE66458F0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194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B87B-7B9D-994A-9722-1EA842A86A4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307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B87B-7B9D-994A-9722-1EA842A86A4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973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err="1"/>
              <a:t>Each</a:t>
            </a:r>
            <a:r>
              <a:rPr lang="de-DE" dirty="0"/>
              <a:t> i7 4th gen 3,6GHz 8GB RAM</a:t>
            </a:r>
          </a:p>
          <a:p>
            <a:pPr marL="171450" indent="-171450">
              <a:buFontTx/>
              <a:buChar char="-"/>
            </a:pPr>
            <a:r>
              <a:rPr lang="de-DE" dirty="0"/>
              <a:t>Intel x540 10GbE</a:t>
            </a:r>
            <a:endParaRPr lang="de-DE" baseline="0" dirty="0"/>
          </a:p>
          <a:p>
            <a:pPr marL="171450" indent="-171450">
              <a:buFontTx/>
              <a:buChar char="-"/>
            </a:pPr>
            <a:r>
              <a:rPr lang="de-DE" baseline="0" dirty="0"/>
              <a:t>Netgear </a:t>
            </a:r>
            <a:r>
              <a:rPr lang="de-DE" baseline="0" dirty="0" err="1"/>
              <a:t>Prosafe</a:t>
            </a:r>
            <a:r>
              <a:rPr lang="de-DE" baseline="0" dirty="0"/>
              <a:t> 10GbE Switch (</a:t>
            </a:r>
            <a:r>
              <a:rPr lang="de-DE" baseline="0" dirty="0" err="1"/>
              <a:t>copper</a:t>
            </a:r>
            <a:r>
              <a:rPr lang="de-DE" baseline="0" dirty="0"/>
              <a:t>)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B87B-7B9D-994A-9722-1EA842A86A4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062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B87B-7B9D-994A-9722-1EA842A86A4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85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97666C-D6B8-904D-B8F2-816FE66458F0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85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Sky">
    <p:bg>
      <p:bgPr>
        <a:gradFill rotWithShape="0">
          <a:gsLst>
            <a:gs pos="0">
              <a:srgbClr val="9FB5D9"/>
            </a:gs>
            <a:gs pos="100000">
              <a:srgbClr val="598CC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1113" y="5965825"/>
            <a:ext cx="4572000" cy="338138"/>
          </a:xfrm>
          <a:prstGeom prst="rect">
            <a:avLst/>
          </a:prstGeom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de-DE" sz="1600" dirty="0">
                <a:solidFill>
                  <a:srgbClr val="0D2766"/>
                </a:solidFill>
                <a:latin typeface="Arial Unicode MS" pitchFamily="34" charset="-128"/>
                <a:ea typeface="ＭＳ Ｐゴシック" pitchFamily="-108" charset="-128"/>
                <a:cs typeface="Arial Unicode MS" pitchFamily="34" charset="-128"/>
              </a:rPr>
              <a:t>http://comsys.rwth-aachen.de/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>
              <a:buNone/>
              <a:defRPr b="1">
                <a:solidFill>
                  <a:srgbClr val="5C8FCA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-7938" y="6375400"/>
            <a:ext cx="9159876" cy="482600"/>
          </a:xfrm>
          <a:prstGeom prst="rect">
            <a:avLst/>
          </a:prstGeom>
          <a:gradFill>
            <a:gsLst>
              <a:gs pos="23000">
                <a:srgbClr val="E4E4E4"/>
              </a:gs>
              <a:gs pos="100000">
                <a:srgbClr val="F8FBFF"/>
              </a:gs>
              <a:gs pos="0">
                <a:schemeClr val="bg1">
                  <a:lumMod val="85000"/>
                </a:schemeClr>
              </a:gs>
            </a:gsLst>
            <a:lin ang="5400000" scaled="0"/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pic>
        <p:nvPicPr>
          <p:cNvPr id="2" name="Picture 1" descr="rwth_comsys_bild_cmyk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233" y="6409415"/>
            <a:ext cx="2030415" cy="396178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7938" y="6178550"/>
            <a:ext cx="9159876" cy="679450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7" name="Rectangle 3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517458" y="6434138"/>
            <a:ext cx="5043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fld id="{C4701650-41B2-7A4D-B223-84DBE99DBB49}" type="slidenum">
              <a:rPr lang="en-US" sz="1600">
                <a:solidFill>
                  <a:srgbClr val="004290"/>
                </a:solidFill>
                <a:latin typeface="Arial Unicode MS" pitchFamily="34" charset="-128"/>
                <a:ea typeface="Arial Unicode MS" pitchFamily="-108" charset="0"/>
                <a:cs typeface="Arial Unicode MS" pitchFamily="34" charset="-128"/>
              </a:rPr>
              <a:pPr algn="r">
                <a:defRPr/>
              </a:pPr>
              <a:t>‹#›</a:t>
            </a:fld>
            <a:endParaRPr lang="en-US" sz="1600" dirty="0">
              <a:solidFill>
                <a:srgbClr val="004290"/>
              </a:solidFill>
              <a:latin typeface="Arial Unicode MS" pitchFamily="34" charset="-128"/>
              <a:ea typeface="Arial Unicode MS" pitchFamily="-108" charset="0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title style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73474" y="769377"/>
            <a:ext cx="8890394" cy="5922248"/>
          </a:xfrm>
        </p:spPr>
        <p:txBody>
          <a:bodyPr/>
          <a:lstStyle>
            <a:lvl1pPr>
              <a:buClr>
                <a:srgbClr val="004290"/>
              </a:buClr>
              <a:defRPr b="1">
                <a:solidFill>
                  <a:srgbClr val="004290"/>
                </a:solidFill>
                <a:latin typeface="Arial Unicode MS" pitchFamily="34" charset="-128"/>
                <a:cs typeface="Arial Unicode MS" pitchFamily="34" charset="-128"/>
              </a:defRPr>
            </a:lvl1pPr>
            <a:lvl2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2pPr>
            <a:lvl3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3pPr>
            <a:lvl4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4pPr>
            <a:lvl5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text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pic>
        <p:nvPicPr>
          <p:cNvPr id="9" name="Picture 8" descr="rwth_comsys_cmyk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" y="6398924"/>
            <a:ext cx="1183680" cy="43200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- Sky">
    <p:bg>
      <p:bgPr>
        <a:gradFill rotWithShape="0">
          <a:gsLst>
            <a:gs pos="0">
              <a:srgbClr val="9FB5D9"/>
            </a:gs>
            <a:gs pos="100000">
              <a:srgbClr val="598CC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1113" y="5965825"/>
            <a:ext cx="4572000" cy="338138"/>
          </a:xfrm>
          <a:prstGeom prst="rect">
            <a:avLst/>
          </a:prstGeom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de-DE" sz="1600" dirty="0">
                <a:solidFill>
                  <a:srgbClr val="0D2766"/>
                </a:solidFill>
                <a:latin typeface="Arial Unicode MS" pitchFamily="34" charset="-128"/>
                <a:ea typeface="ＭＳ Ｐゴシック" pitchFamily="-108" charset="-128"/>
                <a:cs typeface="Arial Unicode MS" pitchFamily="34" charset="-128"/>
              </a:rPr>
              <a:t>http://comsys.rwth-aachen.de/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>
              <a:buNone/>
              <a:defRPr b="1">
                <a:solidFill>
                  <a:srgbClr val="5C8FCA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-7938" y="6375400"/>
            <a:ext cx="9159876" cy="482600"/>
          </a:xfrm>
          <a:prstGeom prst="rect">
            <a:avLst/>
          </a:prstGeom>
          <a:gradFill>
            <a:gsLst>
              <a:gs pos="23000">
                <a:srgbClr val="E4E4E4"/>
              </a:gs>
              <a:gs pos="100000">
                <a:srgbClr val="F8FBFF"/>
              </a:gs>
              <a:gs pos="0">
                <a:schemeClr val="bg1">
                  <a:lumMod val="85000"/>
                </a:schemeClr>
              </a:gs>
            </a:gsLst>
            <a:lin ang="5400000" scaled="0"/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pic>
        <p:nvPicPr>
          <p:cNvPr id="15" name="Picture 2" descr="C:\TEMP\rwth-logo-ds-colors-75dpi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2783" y="6440486"/>
            <a:ext cx="2864066" cy="355603"/>
          </a:xfrm>
          <a:prstGeom prst="rect">
            <a:avLst/>
          </a:prstGeom>
          <a:noFill/>
        </p:spPr>
      </p:pic>
      <p:pic>
        <p:nvPicPr>
          <p:cNvPr id="28" name="Picture 27" descr="comsys-with-name-web.pdf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8" y="6435111"/>
            <a:ext cx="112023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174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Sea">
    <p:bg>
      <p:bgPr>
        <a:gradFill rotWithShape="0">
          <a:gsLst>
            <a:gs pos="0">
              <a:srgbClr val="0D2766"/>
            </a:gs>
            <a:gs pos="100000">
              <a:srgbClr val="9FB5D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1113" y="5965825"/>
            <a:ext cx="4572000" cy="338138"/>
          </a:xfrm>
          <a:prstGeom prst="rect">
            <a:avLst/>
          </a:prstGeom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de-DE" sz="1600" dirty="0">
                <a:solidFill>
                  <a:schemeClr val="bg1"/>
                </a:solidFill>
                <a:latin typeface="Arial Unicode MS" pitchFamily="34" charset="-128"/>
                <a:ea typeface="ＭＳ Ｐゴシック" pitchFamily="-108" charset="-128"/>
                <a:cs typeface="Arial Unicode MS" pitchFamily="34" charset="-128"/>
              </a:rPr>
              <a:t>http://comsys.rwth-aachen.de/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35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 marL="342900" marR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 b="1">
                <a:solidFill>
                  <a:srgbClr val="5E76A6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/>
            </a:pPr>
            <a:endParaRPr lang="de-DE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-7938" y="6375400"/>
            <a:ext cx="9159876" cy="482600"/>
          </a:xfrm>
          <a:prstGeom prst="rect">
            <a:avLst/>
          </a:prstGeom>
          <a:gradFill>
            <a:gsLst>
              <a:gs pos="23000">
                <a:srgbClr val="E4E4E4"/>
              </a:gs>
              <a:gs pos="100000">
                <a:srgbClr val="F8FBFF"/>
              </a:gs>
              <a:gs pos="0">
                <a:schemeClr val="bg1">
                  <a:lumMod val="85000"/>
                </a:schemeClr>
              </a:gs>
            </a:gsLst>
            <a:lin ang="5400000" scaled="0"/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pic>
        <p:nvPicPr>
          <p:cNvPr id="14" name="Picture 13" descr="rwth_comsys_bild_cmyk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233" y="6409415"/>
            <a:ext cx="2030415" cy="396178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- Sea">
    <p:bg>
      <p:bgPr>
        <a:gradFill rotWithShape="0">
          <a:gsLst>
            <a:gs pos="0">
              <a:srgbClr val="0D2766"/>
            </a:gs>
            <a:gs pos="100000">
              <a:srgbClr val="9FB5D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1113" y="5965825"/>
            <a:ext cx="4572000" cy="338138"/>
          </a:xfrm>
          <a:prstGeom prst="rect">
            <a:avLst/>
          </a:prstGeom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de-DE" sz="1600" dirty="0">
                <a:solidFill>
                  <a:schemeClr val="bg1"/>
                </a:solidFill>
                <a:latin typeface="Arial Unicode MS" pitchFamily="34" charset="-128"/>
                <a:ea typeface="ＭＳ Ｐゴシック" pitchFamily="-108" charset="-128"/>
                <a:cs typeface="Arial Unicode MS" pitchFamily="34" charset="-128"/>
              </a:rPr>
              <a:t>http://comsys.rwth-aachen.de/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35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 marL="342900" marR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 b="1">
                <a:solidFill>
                  <a:srgbClr val="5E76A6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/>
            </a:pPr>
            <a:endParaRPr lang="de-DE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-7938" y="6375400"/>
            <a:ext cx="9159876" cy="482600"/>
          </a:xfrm>
          <a:prstGeom prst="rect">
            <a:avLst/>
          </a:prstGeom>
          <a:gradFill>
            <a:gsLst>
              <a:gs pos="23000">
                <a:srgbClr val="E4E4E4"/>
              </a:gs>
              <a:gs pos="100000">
                <a:srgbClr val="F8FBFF"/>
              </a:gs>
              <a:gs pos="0">
                <a:schemeClr val="bg1">
                  <a:lumMod val="85000"/>
                </a:schemeClr>
              </a:gs>
            </a:gsLst>
            <a:lin ang="5400000" scaled="0"/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pic>
        <p:nvPicPr>
          <p:cNvPr id="16" name="Picture 2" descr="C:\TEMP\rwth-logo-ds-colors-75dpi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2783" y="6440486"/>
            <a:ext cx="2864066" cy="355603"/>
          </a:xfrm>
          <a:prstGeom prst="rect">
            <a:avLst/>
          </a:prstGeom>
          <a:noFill/>
        </p:spPr>
      </p:pic>
      <p:pic>
        <p:nvPicPr>
          <p:cNvPr id="28" name="Picture 27" descr="comsys-with-name-web.pdf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8" y="6435111"/>
            <a:ext cx="112023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6927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-sky-blue">
    <p:bg>
      <p:bgPr>
        <a:gradFill rotWithShape="0">
          <a:gsLst>
            <a:gs pos="0">
              <a:srgbClr val="9FB5D9"/>
            </a:gs>
            <a:gs pos="100000">
              <a:srgbClr val="598CC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>
              <a:buNone/>
              <a:defRPr b="1">
                <a:solidFill>
                  <a:srgbClr val="5C8FCA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endParaRPr lang="de-DE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-seablue">
    <p:bg>
      <p:bgPr>
        <a:gradFill rotWithShape="0">
          <a:gsLst>
            <a:gs pos="0">
              <a:srgbClr val="0D2766"/>
            </a:gs>
            <a:gs pos="100000">
              <a:srgbClr val="9FB5D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095375"/>
            <a:ext cx="9144000" cy="2333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 eaLnBrk="1" hangingPunct="1">
              <a:spcBef>
                <a:spcPct val="20000"/>
              </a:spcBef>
              <a:defRPr/>
            </a:pPr>
            <a:endParaRPr lang="de-DE" sz="12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3352800"/>
            <a:ext cx="9144000" cy="2286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35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89362" y="1702828"/>
            <a:ext cx="5354637" cy="457200"/>
          </a:xfrm>
          <a:prstGeom prst="rect">
            <a:avLst/>
          </a:prstGeom>
        </p:spPr>
        <p:txBody>
          <a:bodyPr lIns="0" rIns="180000"/>
          <a:lstStyle>
            <a:lvl1pPr>
              <a:defRPr sz="4800" b="1">
                <a:solidFill>
                  <a:schemeClr val="tx1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endParaRPr lang="de-DE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3789363" y="2356346"/>
            <a:ext cx="5354637" cy="914400"/>
          </a:xfrm>
        </p:spPr>
        <p:txBody>
          <a:bodyPr lIns="0" rIns="180000"/>
          <a:lstStyle>
            <a:lvl1pPr>
              <a:buNone/>
              <a:defRPr b="1">
                <a:solidFill>
                  <a:srgbClr val="5E76A6"/>
                </a:solidFill>
                <a:latin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endParaRPr lang="de-DE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07806" y="891487"/>
            <a:ext cx="8756062" cy="5311697"/>
          </a:xfrm>
        </p:spPr>
        <p:txBody>
          <a:bodyPr/>
          <a:lstStyle>
            <a:lvl1pPr>
              <a:buClr>
                <a:srgbClr val="004290"/>
              </a:buClr>
              <a:defRPr b="1">
                <a:solidFill>
                  <a:srgbClr val="004290"/>
                </a:solidFill>
                <a:latin typeface="Arial Unicode MS" pitchFamily="34" charset="-128"/>
                <a:cs typeface="Arial Unicode MS" pitchFamily="34" charset="-128"/>
              </a:defRPr>
            </a:lvl1pPr>
            <a:lvl2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2pPr>
            <a:lvl3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3pPr>
            <a:lvl4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4pPr>
            <a:lvl5pPr>
              <a:buClr>
                <a:srgbClr val="004290"/>
              </a:buClr>
              <a:defRPr>
                <a:latin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de-DE" dirty="0" err="1"/>
              <a:t>Click</a:t>
            </a:r>
            <a:r>
              <a:rPr lang="de-DE" dirty="0"/>
              <a:t> to </a:t>
            </a:r>
            <a:r>
              <a:rPr lang="de-DE" dirty="0" err="1"/>
              <a:t>edit</a:t>
            </a:r>
            <a:r>
              <a:rPr lang="de-DE" dirty="0"/>
              <a:t> Master text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418F"/>
            </a:gs>
            <a:gs pos="100000">
              <a:srgbClr val="5677C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1">
            <a:gsLst>
              <a:gs pos="0">
                <a:srgbClr val="0C2665"/>
              </a:gs>
              <a:gs pos="100000">
                <a:srgbClr val="9FB6D9"/>
              </a:gs>
            </a:gsLst>
            <a:lin ang="300000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2400" dirty="0">
              <a:latin typeface="Arial Unicode MS" pitchFamily="34" charset="-128"/>
              <a:ea typeface="Arial Unicode MS" charset="0"/>
              <a:cs typeface="Arial Unicode MS" pitchFamily="34" charset="-128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3"/>
            </p:custDataLst>
          </p:nvPr>
        </p:nvSpPr>
        <p:spPr bwMode="auto">
          <a:xfrm>
            <a:off x="166688" y="817563"/>
            <a:ext cx="8815387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/>
              <a:t>Mastertextformat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671513"/>
            <a:ext cx="9144000" cy="57086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 dirty="0">
              <a:latin typeface="Arial Unicode MS" pitchFamily="34" charset="-128"/>
              <a:ea typeface="Arial Unicode MS" pitchFamily="-108" charset="0"/>
              <a:cs typeface="Arial Unicode MS" pitchFamily="34" charset="-128"/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0" y="649287"/>
            <a:ext cx="9144000" cy="84137"/>
          </a:xfrm>
          <a:prstGeom prst="rect">
            <a:avLst/>
          </a:prstGeom>
          <a:gradFill>
            <a:gsLst>
              <a:gs pos="100000">
                <a:schemeClr val="accent4">
                  <a:tint val="37000"/>
                  <a:satMod val="300000"/>
                </a:schemeClr>
              </a:gs>
              <a:gs pos="0">
                <a:schemeClr val="bg1">
                  <a:lumMod val="95000"/>
                </a:schemeClr>
              </a:gs>
            </a:gsLst>
          </a:gradFill>
          <a:ln>
            <a:solidFill>
              <a:schemeClr val="bg2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solidFill>
                <a:schemeClr val="tx1"/>
              </a:solidFill>
              <a:latin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-3176" y="6375400"/>
            <a:ext cx="9144000" cy="482600"/>
          </a:xfrm>
          <a:prstGeom prst="rect">
            <a:avLst/>
          </a:prstGeom>
          <a:gradFill>
            <a:gsLst>
              <a:gs pos="23000">
                <a:srgbClr val="E4E4E4"/>
              </a:gs>
              <a:gs pos="100000">
                <a:srgbClr val="F8FBFF"/>
              </a:gs>
              <a:gs pos="0">
                <a:schemeClr val="bg1">
                  <a:lumMod val="85000"/>
                </a:schemeClr>
              </a:gs>
            </a:gsLst>
            <a:lin ang="5400000" scaled="0"/>
          </a:gra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 algn="l" eaLnBrk="1" hangingPunct="1">
              <a:spcBef>
                <a:spcPct val="20000"/>
              </a:spcBef>
              <a:buFontTx/>
              <a:buChar char="•"/>
              <a:defRPr/>
            </a:pPr>
            <a:endParaRPr lang="de-DE" sz="1600" dirty="0">
              <a:latin typeface="Arial Unicode MS" pitchFamily="34" charset="-128"/>
              <a:ea typeface="ＭＳ Ｐゴシック" charset="-128"/>
              <a:cs typeface="Arial Unicode MS" pitchFamily="34" charset="-128"/>
            </a:endParaRPr>
          </a:p>
        </p:txBody>
      </p:sp>
      <p:sp>
        <p:nvSpPr>
          <p:cNvPr id="134175" name="Rectangle 31"/>
          <p:cNvSpPr>
            <a:spLocks noChangeArrowheads="1"/>
          </p:cNvSpPr>
          <p:nvPr userDrawn="1">
            <p:custDataLst>
              <p:tags r:id="rId14"/>
            </p:custDataLst>
          </p:nvPr>
        </p:nvSpPr>
        <p:spPr bwMode="auto">
          <a:xfrm>
            <a:off x="8517458" y="6434138"/>
            <a:ext cx="5043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fld id="{6A113AA4-9849-FB42-8487-64854D6D9D95}" type="slidenum">
              <a:rPr lang="en-US" sz="1600">
                <a:solidFill>
                  <a:srgbClr val="004290"/>
                </a:solidFill>
                <a:latin typeface="Arial Unicode MS" pitchFamily="34" charset="-128"/>
                <a:ea typeface="Arial Unicode MS" pitchFamily="-108" charset="0"/>
                <a:cs typeface="Arial Unicode MS" pitchFamily="34" charset="-128"/>
              </a:rPr>
              <a:pPr algn="r">
                <a:defRPr/>
              </a:pPr>
              <a:t>‹#›</a:t>
            </a:fld>
            <a:endParaRPr lang="en-US" sz="1600" dirty="0">
              <a:solidFill>
                <a:srgbClr val="004290"/>
              </a:solidFill>
              <a:latin typeface="Arial Unicode MS" pitchFamily="34" charset="-128"/>
              <a:ea typeface="Arial Unicode MS" pitchFamily="-108" charset="0"/>
              <a:cs typeface="Arial Unicode MS" pitchFamily="34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 userDrawn="1"/>
        </p:nvSpPr>
        <p:spPr bwMode="auto">
          <a:xfrm>
            <a:off x="2065283" y="6372224"/>
            <a:ext cx="5013434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 Unicode MS" pitchFamily="34" charset="-128"/>
                <a:ea typeface="Arial Unicode MS" pitchFamily="-106" charset="0"/>
                <a:cs typeface="Arial Unicode MS" pitchFamily="34" charset="-128"/>
              </a:rPr>
              <a:t>Jens Helge Reelfs</a:t>
            </a:r>
          </a:p>
        </p:txBody>
      </p:sp>
      <p:pic>
        <p:nvPicPr>
          <p:cNvPr id="14" name="Picture 13" descr="rwth_comsys_bild_cmyk.pdf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2" y="6419463"/>
            <a:ext cx="2030415" cy="39617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8" r:id="rId2"/>
    <p:sldLayoutId id="2147483993" r:id="rId3"/>
    <p:sldLayoutId id="2147483999" r:id="rId4"/>
    <p:sldLayoutId id="2147483994" r:id="rId5"/>
    <p:sldLayoutId id="2147483995" r:id="rId6"/>
    <p:sldLayoutId id="2147483989" r:id="rId7"/>
    <p:sldLayoutId id="2147483990" r:id="rId8"/>
    <p:sldLayoutId id="2147483991" r:id="rId9"/>
    <p:sldLayoutId id="2147483997" r:id="rId10"/>
    <p:sldLayoutId id="2147483996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Arial Unicode MS" pitchFamily="-108" charset="0"/>
          <a:cs typeface="Arial Unicode MS" pitchFamily="-10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Rounded MT Bold" pitchFamily="34" charset="0"/>
          <a:ea typeface="Arial Unicode MS" pitchFamily="-108" charset="0"/>
          <a:cs typeface="Arial Unicode MS" pitchFamily="-10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Rounded MT Bold" pitchFamily="34" charset="0"/>
          <a:ea typeface="Arial Unicode MS" pitchFamily="-108" charset="0"/>
          <a:cs typeface="Arial Unicode MS" pitchFamily="-10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Rounded MT Bold" pitchFamily="34" charset="0"/>
          <a:ea typeface="Arial Unicode MS" pitchFamily="-108" charset="0"/>
          <a:cs typeface="Arial Unicode MS" pitchFamily="-10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Rounded MT Bold" pitchFamily="34" charset="0"/>
          <a:ea typeface="Arial Unicode MS" pitchFamily="-108" charset="0"/>
          <a:cs typeface="Arial Unicode MS" pitchFamily="-10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18F"/>
          </a:solidFill>
          <a:latin typeface="Arial Rounded MT Bold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18F"/>
          </a:solidFill>
          <a:latin typeface="Arial Rounded MT Bold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18F"/>
          </a:solidFill>
          <a:latin typeface="Arial Rounded MT Bold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18F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18F"/>
        </a:buClr>
        <a:buFont typeface="Wingdings 2" pitchFamily="-106" charset="2"/>
        <a:buChar char=""/>
        <a:defRPr sz="2400">
          <a:solidFill>
            <a:schemeClr val="tx1"/>
          </a:solidFill>
          <a:latin typeface="Arial Unicode MS" pitchFamily="34" charset="-128"/>
          <a:ea typeface="Arial Unicode MS" pitchFamily="-108" charset="0"/>
          <a:cs typeface="Arial Unicode MS" pitchFamily="34" charset="-128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Font typeface="Wingdings 3" pitchFamily="-106" charset="2"/>
        <a:buChar char=""/>
        <a:defRPr sz="2000">
          <a:solidFill>
            <a:schemeClr val="tx1"/>
          </a:solidFill>
          <a:latin typeface="Arial Unicode MS" pitchFamily="34" charset="-128"/>
          <a:ea typeface="Arial Unicode MS" pitchFamily="-108" charset="0"/>
          <a:cs typeface="Arial Unicode MS" pitchFamily="34" charset="-128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Font typeface="Wingdings 2" pitchFamily="-106" charset="2"/>
        <a:buChar char="¾"/>
        <a:defRPr>
          <a:solidFill>
            <a:schemeClr val="tx1"/>
          </a:solidFill>
          <a:latin typeface="Arial Unicode MS" pitchFamily="34" charset="-128"/>
          <a:ea typeface="Arial Unicode MS" pitchFamily="-108" charset="0"/>
          <a:cs typeface="Arial Unicode MS" pitchFamily="34" charset="-128"/>
        </a:defRPr>
      </a:lvl3pPr>
      <a:lvl4pPr marL="15621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Font typeface="Wingdings 3" pitchFamily="-106" charset="2"/>
        <a:buChar char="¬"/>
        <a:defRPr>
          <a:solidFill>
            <a:schemeClr val="tx1"/>
          </a:solidFill>
          <a:latin typeface="Arial Unicode MS" pitchFamily="34" charset="-128"/>
          <a:ea typeface="Arial Unicode MS" pitchFamily="-108" charset="0"/>
          <a:cs typeface="Arial Unicode MS" pitchFamily="34" charset="-128"/>
        </a:defRPr>
      </a:lvl4pPr>
      <a:lvl5pPr marL="1981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Char char="-"/>
        <a:defRPr>
          <a:solidFill>
            <a:schemeClr val="tx1"/>
          </a:solidFill>
          <a:latin typeface="Arial Unicode MS" pitchFamily="34" charset="-128"/>
          <a:ea typeface="Arial Unicode MS" pitchFamily="-108" charset="0"/>
          <a:cs typeface="Arial Unicode MS" pitchFamily="34" charset="-128"/>
        </a:defRPr>
      </a:lvl5pPr>
      <a:lvl6pPr marL="2438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Char char="-"/>
        <a:defRPr>
          <a:solidFill>
            <a:schemeClr val="tx1"/>
          </a:solidFill>
          <a:latin typeface="Arial Unicode MS" pitchFamily="34" charset="-128"/>
        </a:defRPr>
      </a:lvl6pPr>
      <a:lvl7pPr marL="28956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Char char="-"/>
        <a:defRPr>
          <a:solidFill>
            <a:schemeClr val="tx1"/>
          </a:solidFill>
          <a:latin typeface="Arial Unicode MS" pitchFamily="34" charset="-128"/>
        </a:defRPr>
      </a:lvl7pPr>
      <a:lvl8pPr marL="33528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Char char="-"/>
        <a:defRPr>
          <a:solidFill>
            <a:schemeClr val="tx1"/>
          </a:solidFill>
          <a:latin typeface="Arial Unicode MS" pitchFamily="34" charset="-128"/>
        </a:defRPr>
      </a:lvl8pPr>
      <a:lvl9pPr marL="3810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418F"/>
        </a:buClr>
        <a:buChar char="-"/>
        <a:defRPr>
          <a:solidFill>
            <a:schemeClr val="tx1"/>
          </a:solidFill>
          <a:latin typeface="Arial Unicode MS" pitchFamily="34" charset="-128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89363" y="2935604"/>
            <a:ext cx="5354637" cy="335141"/>
          </a:xfrm>
        </p:spPr>
        <p:txBody>
          <a:bodyPr/>
          <a:lstStyle/>
          <a:p>
            <a:endParaRPr lang="de-D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528321" y="3712706"/>
            <a:ext cx="843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/>
            </a:pPr>
            <a:r>
              <a:rPr kumimoji="0" lang="de-DE" sz="22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Helge Reelfs</a:t>
            </a:r>
            <a:endParaRPr kumimoji="0" lang="de-DE" sz="2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714" y="5963170"/>
            <a:ext cx="58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ITC 2018, Vienna, AT, September 2018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28321" y="1554480"/>
            <a:ext cx="8655049" cy="2295525"/>
          </a:xfrm>
        </p:spPr>
        <p:txBody>
          <a:bodyPr/>
          <a:lstStyle/>
          <a:p>
            <a:pPr algn="r"/>
            <a:r>
              <a:rPr lang="en-US" sz="4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Application Agnostic </a:t>
            </a:r>
            <a:r>
              <a:rPr lang="en-US" sz="4200" dirty="0">
                <a:ea typeface="Arial Unicode MS" pitchFamily="34" charset="-128"/>
              </a:rPr>
              <a:t>Offloading of Datagram Processing </a:t>
            </a:r>
            <a:endParaRPr lang="en-US" sz="4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advTm="2638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F36E-4817-43C5-8E25-1C8FCCF5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Evaluation: DNS Server – UDP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00933-19CB-4592-A496-55871C947A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Synthetic round robin workload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Speedup of factor 4.9 to 5.5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878ABF-95CF-484B-8EB0-9996AEA49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61170"/>
            <a:ext cx="9144000" cy="3498364"/>
          </a:xfrm>
          <a:prstGeom prst="rect">
            <a:avLst/>
          </a:prstGeom>
        </p:spPr>
      </p:pic>
      <p:sp>
        <p:nvSpPr>
          <p:cNvPr id="5" name="Left Brace 4">
            <a:extLst>
              <a:ext uri="{FF2B5EF4-FFF2-40B4-BE49-F238E27FC236}">
                <a16:creationId xmlns:a16="http://schemas.microsoft.com/office/drawing/2014/main" id="{B5A0880C-9402-44B0-8431-EFADB8862497}"/>
              </a:ext>
            </a:extLst>
          </p:cNvPr>
          <p:cNvSpPr/>
          <p:nvPr/>
        </p:nvSpPr>
        <p:spPr bwMode="auto">
          <a:xfrm>
            <a:off x="1778558" y="2341266"/>
            <a:ext cx="251209" cy="1818751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1D8FB5-5C91-40C3-9A9F-BC02F3698EC5}"/>
              </a:ext>
            </a:extLst>
          </p:cNvPr>
          <p:cNvSpPr txBox="1"/>
          <p:nvPr/>
        </p:nvSpPr>
        <p:spPr>
          <a:xfrm>
            <a:off x="877349" y="3096752"/>
            <a:ext cx="9012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Speedup</a:t>
            </a:r>
          </a:p>
        </p:txBody>
      </p:sp>
    </p:spTree>
    <p:extLst>
      <p:ext uri="{BB962C8B-B14F-4D97-AF65-F5344CB8AC3E}">
        <p14:creationId xmlns:p14="http://schemas.microsoft.com/office/powerpoint/2010/main" val="78392495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F36E-4817-43C5-8E25-1C8FCCF5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Evaluation: DNS Server – UDP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00933-19CB-4592-A496-55871C947A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Real World Power-Law Workload (</a:t>
            </a:r>
            <a:r>
              <a:rPr lang="en-DE" dirty="0"/>
              <a:t>~ </a:t>
            </a:r>
            <a:r>
              <a:rPr lang="en-US" dirty="0"/>
              <a:t>ISP trace)</a:t>
            </a:r>
          </a:p>
          <a:p>
            <a:pPr lvl="1"/>
            <a:r>
              <a:rPr lang="en-US" dirty="0"/>
              <a:t>Offload top-N zones entries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F71ECC-3AC5-4863-BCFD-7EF3FACC2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16320"/>
            <a:ext cx="9144000" cy="344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7175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195923-DE84-4E71-98FC-9FD5A6C8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Beyond the paper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92F45-85A7-4B66-B557-2E9EB31C6F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650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F36E-4817-43C5-8E25-1C8FCCF5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Evaluation: static HTTP Server – TCP Transport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00933-19CB-4592-A496-55871C947A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Full throttle </a:t>
            </a:r>
            <a:r>
              <a:rPr lang="en-DE" dirty="0"/>
              <a:t>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GET /</a:t>
            </a:r>
            <a:r>
              <a:rPr lang="en-DE" dirty="0"/>
              <a:t>” </a:t>
            </a:r>
            <a:r>
              <a:rPr lang="en-US" dirty="0"/>
              <a:t>from all clients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Speedup of factor up to 2.6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6D011D-457D-40DE-9070-8F1E9B182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3508"/>
            <a:ext cx="9144000" cy="3473204"/>
          </a:xfrm>
          <a:prstGeom prst="rect">
            <a:avLst/>
          </a:prstGeom>
        </p:spPr>
      </p:pic>
      <p:sp>
        <p:nvSpPr>
          <p:cNvPr id="5" name="Left Brace 4">
            <a:extLst>
              <a:ext uri="{FF2B5EF4-FFF2-40B4-BE49-F238E27FC236}">
                <a16:creationId xmlns:a16="http://schemas.microsoft.com/office/drawing/2014/main" id="{8D2C13C6-67A9-44ED-AB09-286C3B6E7635}"/>
              </a:ext>
            </a:extLst>
          </p:cNvPr>
          <p:cNvSpPr/>
          <p:nvPr/>
        </p:nvSpPr>
        <p:spPr bwMode="auto">
          <a:xfrm>
            <a:off x="1728317" y="2210639"/>
            <a:ext cx="251209" cy="1218362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5325A7-9E5D-444A-99FD-76C4241CD696}"/>
              </a:ext>
            </a:extLst>
          </p:cNvPr>
          <p:cNvSpPr txBox="1"/>
          <p:nvPr/>
        </p:nvSpPr>
        <p:spPr>
          <a:xfrm>
            <a:off x="827108" y="2674725"/>
            <a:ext cx="9012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Speedup</a:t>
            </a:r>
          </a:p>
        </p:txBody>
      </p:sp>
    </p:spTree>
    <p:extLst>
      <p:ext uri="{BB962C8B-B14F-4D97-AF65-F5344CB8AC3E}">
        <p14:creationId xmlns:p14="http://schemas.microsoft.com/office/powerpoint/2010/main" val="326782840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F36E-4817-43C5-8E25-1C8FCCF5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deeper! – </a:t>
            </a:r>
            <a:r>
              <a:rPr lang="en-US" dirty="0" err="1"/>
              <a:t>eBPF</a:t>
            </a:r>
            <a:r>
              <a:rPr lang="en-US" dirty="0"/>
              <a:t> to the rescue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00933-19CB-4592-A496-55871C947AB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Successor of classical Berkeley Packet Filter</a:t>
            </a:r>
          </a:p>
          <a:p>
            <a:r>
              <a:rPr lang="en-US" dirty="0" err="1"/>
              <a:t>eBPF</a:t>
            </a:r>
            <a:r>
              <a:rPr lang="en-US" dirty="0"/>
              <a:t> = „in-Kernel sandboxed virtual machine“</a:t>
            </a:r>
          </a:p>
          <a:p>
            <a:r>
              <a:rPr lang="en-US" dirty="0"/>
              <a:t>Running @ Linux TC subsystem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5791A-366D-4D34-8B0D-89ACD8976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74" y="2579554"/>
            <a:ext cx="7879224" cy="3771317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B2E2803-33F2-406E-BC40-A49EE727137B}"/>
              </a:ext>
            </a:extLst>
          </p:cNvPr>
          <p:cNvGrpSpPr/>
          <p:nvPr/>
        </p:nvGrpSpPr>
        <p:grpSpPr>
          <a:xfrm>
            <a:off x="7216034" y="823137"/>
            <a:ext cx="1837900" cy="1869644"/>
            <a:chOff x="1567543" y="2623363"/>
            <a:chExt cx="1837900" cy="186964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6392782-66CE-4915-BC4E-440F3DE370DF}"/>
                </a:ext>
              </a:extLst>
            </p:cNvPr>
            <p:cNvSpPr txBox="1"/>
            <p:nvPr/>
          </p:nvSpPr>
          <p:spPr>
            <a:xfrm>
              <a:off x="2812011" y="4185230"/>
              <a:ext cx="4844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HW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DC5A46E-CECC-463B-941E-621A78904180}"/>
                </a:ext>
              </a:extLst>
            </p:cNvPr>
            <p:cNvSpPr txBox="1"/>
            <p:nvPr/>
          </p:nvSpPr>
          <p:spPr>
            <a:xfrm>
              <a:off x="2772737" y="2632110"/>
              <a:ext cx="5629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User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CC6977F-E6B3-4B1D-8E3E-21B829C2D80C}"/>
                </a:ext>
              </a:extLst>
            </p:cNvPr>
            <p:cNvSpPr txBox="1"/>
            <p:nvPr/>
          </p:nvSpPr>
          <p:spPr>
            <a:xfrm>
              <a:off x="1567543" y="3848519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Driver/XDP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D7136E-2DA0-4480-A206-E7E7B0959F48}"/>
                </a:ext>
              </a:extLst>
            </p:cNvPr>
            <p:cNvSpPr txBox="1"/>
            <p:nvPr/>
          </p:nvSpPr>
          <p:spPr>
            <a:xfrm>
              <a:off x="1567543" y="3542230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TC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592BE6E-AEE1-459E-ACDB-1D1560B1B6FB}"/>
                </a:ext>
              </a:extLst>
            </p:cNvPr>
            <p:cNvSpPr txBox="1"/>
            <p:nvPr/>
          </p:nvSpPr>
          <p:spPr>
            <a:xfrm>
              <a:off x="1567543" y="3235941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IP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37BEF70-D898-4283-B667-D0AC8E13084D}"/>
                </a:ext>
              </a:extLst>
            </p:cNvPr>
            <p:cNvSpPr txBox="1"/>
            <p:nvPr/>
          </p:nvSpPr>
          <p:spPr>
            <a:xfrm>
              <a:off x="1567543" y="2929652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TRANS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9A136BB-9881-4FE4-BE27-AB11493F0591}"/>
                </a:ext>
              </a:extLst>
            </p:cNvPr>
            <p:cNvSpPr txBox="1"/>
            <p:nvPr/>
          </p:nvSpPr>
          <p:spPr>
            <a:xfrm>
              <a:off x="1567543" y="2623363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APP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C3FF27B-CE11-414F-87EC-9FCB3B9283C5}"/>
                </a:ext>
              </a:extLst>
            </p:cNvPr>
            <p:cNvSpPr txBox="1"/>
            <p:nvPr/>
          </p:nvSpPr>
          <p:spPr>
            <a:xfrm>
              <a:off x="1567543" y="4154808"/>
              <a:ext cx="11354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(Smart)NIC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5C00BFD-F67D-46AC-9454-AFECA2B9033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57978" y="4149972"/>
              <a:ext cx="1747465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49C9FCC-B9F2-49B2-BE23-7CDEF043772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57978" y="2929652"/>
              <a:ext cx="1747465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00D409E-ACFE-4386-88DC-07937510FC71}"/>
                </a:ext>
              </a:extLst>
            </p:cNvPr>
            <p:cNvSpPr txBox="1"/>
            <p:nvPr/>
          </p:nvSpPr>
          <p:spPr>
            <a:xfrm>
              <a:off x="2703007" y="3429000"/>
              <a:ext cx="7024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Kernel</a:t>
              </a:r>
            </a:p>
          </p:txBody>
        </p:sp>
      </p:grpSp>
      <p:sp>
        <p:nvSpPr>
          <p:cNvPr id="17" name="Left Brace 16">
            <a:extLst>
              <a:ext uri="{FF2B5EF4-FFF2-40B4-BE49-F238E27FC236}">
                <a16:creationId xmlns:a16="http://schemas.microsoft.com/office/drawing/2014/main" id="{F4CD3CBA-D49F-423A-8281-AD5ED0322466}"/>
              </a:ext>
            </a:extLst>
          </p:cNvPr>
          <p:cNvSpPr/>
          <p:nvPr/>
        </p:nvSpPr>
        <p:spPr bwMode="auto">
          <a:xfrm>
            <a:off x="1818752" y="3104942"/>
            <a:ext cx="251209" cy="2049861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BC17F5-316B-4507-9619-52CF9E6773AF}"/>
              </a:ext>
            </a:extLst>
          </p:cNvPr>
          <p:cNvSpPr txBox="1"/>
          <p:nvPr/>
        </p:nvSpPr>
        <p:spPr>
          <a:xfrm>
            <a:off x="887398" y="3975983"/>
            <a:ext cx="90120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Speedup</a:t>
            </a:r>
          </a:p>
        </p:txBody>
      </p:sp>
    </p:spTree>
    <p:extLst>
      <p:ext uri="{BB962C8B-B14F-4D97-AF65-F5344CB8AC3E}">
        <p14:creationId xmlns:p14="http://schemas.microsoft.com/office/powerpoint/2010/main" val="3190336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sz="quarter" idx="10"/>
          </p:nvPr>
        </p:nvSpPr>
        <p:spPr>
          <a:xfrm>
            <a:off x="207806" y="891487"/>
            <a:ext cx="8756062" cy="5311697"/>
          </a:xfrm>
        </p:spPr>
        <p:txBody>
          <a:bodyPr/>
          <a:lstStyle/>
          <a:p>
            <a:r>
              <a:rPr lang="en-US" dirty="0"/>
              <a:t>Offloading processing has advantages</a:t>
            </a:r>
          </a:p>
          <a:p>
            <a:pPr lvl="1"/>
            <a:r>
              <a:rPr lang="en-US" dirty="0"/>
              <a:t>faster</a:t>
            </a:r>
          </a:p>
          <a:p>
            <a:r>
              <a:rPr lang="en-US" dirty="0"/>
              <a:t>This comes at a cost</a:t>
            </a:r>
          </a:p>
          <a:p>
            <a:pPr lvl="1"/>
            <a:r>
              <a:rPr lang="en-US" dirty="0"/>
              <a:t>Matching &amp; Response language is restricted</a:t>
            </a:r>
          </a:p>
          <a:p>
            <a:pPr lvl="1"/>
            <a:r>
              <a:rPr lang="en-US" dirty="0"/>
              <a:t>TCP support is limited</a:t>
            </a:r>
          </a:p>
          <a:p>
            <a:pPr lvl="1"/>
            <a:r>
              <a:rPr lang="en-US" dirty="0"/>
              <a:t>Encryption not supported</a:t>
            </a:r>
          </a:p>
          <a:p>
            <a:pPr lvl="2"/>
            <a:r>
              <a:rPr lang="en-US" dirty="0"/>
              <a:t>May work with in-Kernel TLS</a:t>
            </a:r>
          </a:p>
          <a:p>
            <a:pPr lvl="2"/>
            <a:r>
              <a:rPr lang="en-US" dirty="0"/>
              <a:t>No user space encryption (e.g., QUIC)</a:t>
            </a:r>
          </a:p>
          <a:p>
            <a:r>
              <a:rPr lang="en-US" dirty="0"/>
              <a:t>Shift to </a:t>
            </a:r>
            <a:r>
              <a:rPr lang="en-US" dirty="0" err="1"/>
              <a:t>eBPF</a:t>
            </a:r>
            <a:r>
              <a:rPr lang="en-US" dirty="0"/>
              <a:t> enables safe arbitrary offloading</a:t>
            </a:r>
          </a:p>
          <a:p>
            <a:r>
              <a:rPr lang="en-US" dirty="0"/>
              <a:t>Lower layers lack functionality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only UDP</a:t>
            </a:r>
          </a:p>
          <a:p>
            <a:r>
              <a:rPr lang="en-US" dirty="0" err="1"/>
              <a:t>eBPF</a:t>
            </a:r>
            <a:r>
              <a:rPr lang="en-US" dirty="0"/>
              <a:t> as a handy tool to network offloading!!?</a:t>
            </a:r>
          </a:p>
        </p:txBody>
      </p:sp>
    </p:spTree>
    <p:extLst>
      <p:ext uri="{BB962C8B-B14F-4D97-AF65-F5344CB8AC3E}">
        <p14:creationId xmlns:p14="http://schemas.microsoft.com/office/powerpoint/2010/main" val="1274763013"/>
      </p:ext>
    </p:extLst>
  </p:cSld>
  <p:clrMapOvr>
    <a:masterClrMapping/>
  </p:clrMapOvr>
  <p:transition advTm="22378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528321" y="3712706"/>
            <a:ext cx="843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418F"/>
              </a:buClr>
              <a:buSzTx/>
              <a:buFont typeface="Wingdings 2" pitchFamily="-106" charset="2"/>
              <a:buNone/>
              <a:tabLst/>
              <a:defRPr/>
            </a:pPr>
            <a:r>
              <a:rPr kumimoji="0" lang="de-DE" sz="22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Helge Reelfs</a:t>
            </a:r>
            <a:endParaRPr kumimoji="0" lang="de-DE" sz="2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714" y="5963170"/>
            <a:ext cx="58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ITC 2018, Vienna, AT, September 2018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426525" y="1524000"/>
            <a:ext cx="4513118" cy="2295525"/>
          </a:xfrm>
        </p:spPr>
        <p:txBody>
          <a:bodyPr/>
          <a:lstStyle/>
          <a:p>
            <a:pPr algn="r"/>
            <a:r>
              <a:rPr lang="en-US" sz="4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Thanks.</a:t>
            </a:r>
          </a:p>
        </p:txBody>
      </p:sp>
    </p:spTree>
    <p:extLst>
      <p:ext uri="{BB962C8B-B14F-4D97-AF65-F5344CB8AC3E}">
        <p14:creationId xmlns:p14="http://schemas.microsoft.com/office/powerpoint/2010/main" val="3021156861"/>
      </p:ext>
    </p:extLst>
  </p:cSld>
  <p:clrMapOvr>
    <a:masterClrMapping/>
  </p:clrMapOvr>
  <p:transition advTm="2104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3F7C45-6496-41AC-9BA8-C49511698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Offloading to other Host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7A188A-F364-46AE-A832-A60F99308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8074"/>
            <a:ext cx="9144000" cy="490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30569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62DA-900A-4C69-BD27-6895498F4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Example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4D9A97-EED4-47CA-95AC-0F7235CC0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9000"/>
            <a:ext cx="9144000" cy="32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93528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3D328-1355-4CE1-A088-C641EC607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AAPP API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8E19B7-556A-4B2D-AD33-58949B37A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6716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9F004F0-2441-4691-8930-6E64FEDD8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towards programmability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623CA8-B4AA-41B1-BFDF-A2BDA91D507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DE" dirty="0"/>
              <a:t>C</a:t>
            </a:r>
            <a:r>
              <a:rPr lang="de-DE" dirty="0"/>
              <a:t>u</a:t>
            </a:r>
            <a:r>
              <a:rPr lang="en-DE" dirty="0"/>
              <a:t>r</a:t>
            </a:r>
            <a:r>
              <a:rPr lang="de-DE" dirty="0"/>
              <a:t>r</a:t>
            </a:r>
            <a:r>
              <a:rPr lang="en-DE" dirty="0"/>
              <a:t>e</a:t>
            </a:r>
            <a:r>
              <a:rPr lang="de-DE" dirty="0"/>
              <a:t>n</a:t>
            </a:r>
            <a:r>
              <a:rPr lang="en-DE" dirty="0"/>
              <a:t>t </a:t>
            </a:r>
            <a:r>
              <a:rPr lang="en-US" dirty="0"/>
              <a:t>example: SD</a:t>
            </a:r>
            <a:r>
              <a:rPr lang="en-DE" dirty="0"/>
              <a:t>N</a:t>
            </a:r>
            <a:r>
              <a:rPr lang="de-DE" dirty="0"/>
              <a:t> &amp; </a:t>
            </a:r>
            <a:r>
              <a:rPr lang="en-US" dirty="0"/>
              <a:t>NFV</a:t>
            </a:r>
          </a:p>
          <a:p>
            <a:r>
              <a:rPr lang="en-US" dirty="0"/>
              <a:t>Programmability has advantages</a:t>
            </a:r>
          </a:p>
          <a:p>
            <a:pPr lvl="1"/>
            <a:r>
              <a:rPr lang="en-US" dirty="0"/>
              <a:t>Hope for realizing faster &amp; more flexible networks</a:t>
            </a:r>
          </a:p>
          <a:p>
            <a:pPr lvl="1"/>
            <a:r>
              <a:rPr lang="en-US" dirty="0"/>
              <a:t>Simpler implementations by modularization</a:t>
            </a:r>
          </a:p>
          <a:p>
            <a:pPr lvl="1"/>
            <a:r>
              <a:rPr lang="en-US" dirty="0"/>
              <a:t>Separated control</a:t>
            </a:r>
          </a:p>
          <a:p>
            <a:r>
              <a:rPr lang="en-US" dirty="0"/>
              <a:t>Flexibility has a price - How to make this fast?</a:t>
            </a:r>
          </a:p>
          <a:p>
            <a:r>
              <a:rPr lang="en-US" dirty="0"/>
              <a:t>Goal: Accelerate NF processing by task offloading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065FA-6A03-4AAB-985E-61029E555054}"/>
              </a:ext>
            </a:extLst>
          </p:cNvPr>
          <p:cNvSpPr/>
          <p:nvPr/>
        </p:nvSpPr>
        <p:spPr bwMode="auto">
          <a:xfrm>
            <a:off x="2243992" y="4732778"/>
            <a:ext cx="4732774" cy="609289"/>
          </a:xfrm>
          <a:prstGeom prst="rect">
            <a:avLst/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Network function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C40A46FA-C862-4DBB-9DB5-6CFFEC130604}"/>
              </a:ext>
            </a:extLst>
          </p:cNvPr>
          <p:cNvSpPr/>
          <p:nvPr/>
        </p:nvSpPr>
        <p:spPr bwMode="auto">
          <a:xfrm rot="16200000">
            <a:off x="4486379" y="2188865"/>
            <a:ext cx="247999" cy="4732773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921D52-5A2F-4F7A-85FA-7B0E720EFD14}"/>
              </a:ext>
            </a:extLst>
          </p:cNvPr>
          <p:cNvSpPr txBox="1"/>
          <p:nvPr/>
        </p:nvSpPr>
        <p:spPr>
          <a:xfrm>
            <a:off x="3567464" y="4015831"/>
            <a:ext cx="2085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NFV = run in VM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A7DB3B-F02A-4265-920F-72324F97EA14}"/>
              </a:ext>
            </a:extLst>
          </p:cNvPr>
          <p:cNvSpPr/>
          <p:nvPr/>
        </p:nvSpPr>
        <p:spPr bwMode="auto">
          <a:xfrm>
            <a:off x="2243992" y="5836595"/>
            <a:ext cx="4732774" cy="432079"/>
          </a:xfrm>
          <a:prstGeom prst="rect">
            <a:avLst/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</a:rPr>
              <a:t>Rule Processor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8FEBF8-AFED-4B0D-ACC8-3E6AFA21EDE1}"/>
              </a:ext>
            </a:extLst>
          </p:cNvPr>
          <p:cNvSpPr/>
          <p:nvPr/>
        </p:nvSpPr>
        <p:spPr bwMode="auto">
          <a:xfrm>
            <a:off x="2522136" y="4732778"/>
            <a:ext cx="823965" cy="609289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frequent</a:t>
            </a:r>
          </a:p>
          <a:p>
            <a:r>
              <a:rPr lang="en-US" dirty="0"/>
              <a:t>subtask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64D1360-FC82-41C6-9D34-C047A889C3EA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2934119" y="5342067"/>
            <a:ext cx="0" cy="710567"/>
          </a:xfrm>
          <a:prstGeom prst="straightConnector1">
            <a:avLst/>
          </a:prstGeom>
          <a:solidFill>
            <a:srgbClr val="EAEAEA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8F19351-8613-4E17-87F8-28918315553A}"/>
              </a:ext>
            </a:extLst>
          </p:cNvPr>
          <p:cNvSpPr txBox="1"/>
          <p:nvPr/>
        </p:nvSpPr>
        <p:spPr>
          <a:xfrm>
            <a:off x="2934118" y="5409782"/>
            <a:ext cx="2694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offload for acceleration</a:t>
            </a:r>
          </a:p>
        </p:txBody>
      </p:sp>
    </p:spTree>
    <p:extLst>
      <p:ext uri="{BB962C8B-B14F-4D97-AF65-F5344CB8AC3E}">
        <p14:creationId xmlns:p14="http://schemas.microsoft.com/office/powerpoint/2010/main" val="17968539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 animBg="1"/>
      <p:bldP spid="3" grpId="0" animBg="1"/>
      <p:bldP spid="4" grpId="0"/>
      <p:bldP spid="8" grpId="0" animBg="1"/>
      <p:bldP spid="9" grpId="0" animBg="1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CC02C-1DDE-4263-9A97-39EDBF20A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SmartNIC</a:t>
            </a:r>
            <a:r>
              <a:rPr lang="en-US" dirty="0"/>
              <a:t> Offloading (</a:t>
            </a:r>
            <a:r>
              <a:rPr lang="en-US" dirty="0" err="1"/>
              <a:t>Droptest</a:t>
            </a:r>
            <a:r>
              <a:rPr lang="en-US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3F2658-548E-4B57-905C-21995C507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3994"/>
            <a:ext cx="9144000" cy="499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7577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3803-EB9B-4552-B676-BF96700CE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SmartNIC</a:t>
            </a:r>
            <a:r>
              <a:rPr lang="en-US" dirty="0"/>
              <a:t> Offloading (Complex program test)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D150EB-58DF-4F79-8D8F-E253D8771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4527"/>
            <a:ext cx="9144000" cy="462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7948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3E2CC-258F-41E0-A953-B40DFC5E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A583D6-9134-4C73-BD89-17850FC4EAA0}"/>
              </a:ext>
            </a:extLst>
          </p:cNvPr>
          <p:cNvSpPr txBox="1"/>
          <p:nvPr/>
        </p:nvSpPr>
        <p:spPr>
          <a:xfrm>
            <a:off x="4675958" y="941749"/>
            <a:ext cx="42669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Current: Bypass the kernel:</a:t>
            </a:r>
          </a:p>
          <a:p>
            <a:pPr algn="ctr"/>
            <a:r>
              <a:rPr lang="en-US" sz="2400" dirty="0"/>
              <a:t>User-land stacks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8C63A8-F70B-4D29-9608-BA85DB46FD21}"/>
              </a:ext>
            </a:extLst>
          </p:cNvPr>
          <p:cNvSpPr txBox="1"/>
          <p:nvPr/>
        </p:nvSpPr>
        <p:spPr>
          <a:xfrm>
            <a:off x="274782" y="937192"/>
            <a:ext cx="40959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Previously: Offload packet</a:t>
            </a:r>
          </a:p>
          <a:p>
            <a:pPr algn="ctr"/>
            <a:r>
              <a:rPr lang="en-US" sz="2400" dirty="0"/>
              <a:t>Processing to hardware</a:t>
            </a:r>
          </a:p>
        </p:txBody>
      </p:sp>
      <p:sp>
        <p:nvSpPr>
          <p:cNvPr id="5" name="Ovale Legende 8">
            <a:extLst>
              <a:ext uri="{FF2B5EF4-FFF2-40B4-BE49-F238E27FC236}">
                <a16:creationId xmlns:a16="http://schemas.microsoft.com/office/drawing/2014/main" id="{DF126AAE-FF6F-49C6-935B-ADA19F9458EB}"/>
              </a:ext>
            </a:extLst>
          </p:cNvPr>
          <p:cNvSpPr/>
          <p:nvPr/>
        </p:nvSpPr>
        <p:spPr bwMode="auto">
          <a:xfrm>
            <a:off x="154568" y="1928113"/>
            <a:ext cx="2937540" cy="1176574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dirty="0">
                <a:latin typeface="Arial Unicode MS" pitchFamily="34" charset="-128"/>
                <a:ea typeface="+mn-ea"/>
                <a:cs typeface="+mn-cs"/>
              </a:rPr>
              <a:t>Mux/Demux flows</a:t>
            </a:r>
            <a:br>
              <a:rPr lang="de-DE" dirty="0">
                <a:latin typeface="Arial Unicode MS" pitchFamily="34" charset="-128"/>
                <a:ea typeface="+mn-ea"/>
                <a:cs typeface="+mn-cs"/>
              </a:rPr>
            </a:br>
            <a:r>
              <a:rPr lang="de-DE" dirty="0">
                <a:latin typeface="Arial Unicode MS" pitchFamily="34" charset="-128"/>
                <a:ea typeface="+mn-ea"/>
                <a:cs typeface="+mn-cs"/>
              </a:rPr>
              <a:t>on specialized NICs!</a:t>
            </a:r>
            <a:br>
              <a:rPr lang="de-DE" dirty="0">
                <a:latin typeface="Arial Unicode MS" pitchFamily="34" charset="-128"/>
                <a:ea typeface="+mn-ea"/>
                <a:cs typeface="+mn-cs"/>
              </a:rPr>
            </a:br>
            <a:r>
              <a:rPr lang="de-DE" sz="1400" dirty="0">
                <a:latin typeface="Arial Unicode MS" pitchFamily="34" charset="-128"/>
                <a:ea typeface="+mn-ea"/>
                <a:cs typeface="+mn-cs"/>
              </a:rPr>
              <a:t>[INFOCOM‘01]</a:t>
            </a:r>
            <a:endParaRPr lang="de-DE" sz="1600" dirty="0"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6" name="Ovale Legende 5">
            <a:extLst>
              <a:ext uri="{FF2B5EF4-FFF2-40B4-BE49-F238E27FC236}">
                <a16:creationId xmlns:a16="http://schemas.microsoft.com/office/drawing/2014/main" id="{A7FA9B09-F262-4E11-9916-EE9D5639A3C2}"/>
              </a:ext>
            </a:extLst>
          </p:cNvPr>
          <p:cNvSpPr/>
          <p:nvPr/>
        </p:nvSpPr>
        <p:spPr bwMode="auto">
          <a:xfrm>
            <a:off x="770622" y="3277258"/>
            <a:ext cx="2824930" cy="1176574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dirty="0">
                <a:latin typeface="Arial Unicode MS" pitchFamily="34" charset="-128"/>
                <a:ea typeface="+mn-ea"/>
                <a:cs typeface="+mn-cs"/>
              </a:rPr>
              <a:t>Offload computation</a:t>
            </a:r>
          </a:p>
          <a:p>
            <a:r>
              <a:rPr lang="de-DE" dirty="0">
                <a:latin typeface="Arial Unicode MS" pitchFamily="34" charset="-128"/>
                <a:ea typeface="+mn-ea"/>
                <a:cs typeface="+mn-cs"/>
              </a:rPr>
              <a:t>partly to GPUs!</a:t>
            </a:r>
            <a:br>
              <a:rPr lang="de-DE" dirty="0">
                <a:latin typeface="Arial Unicode MS" pitchFamily="34" charset="-128"/>
                <a:ea typeface="+mn-ea"/>
                <a:cs typeface="+mn-cs"/>
              </a:rPr>
            </a:br>
            <a:r>
              <a:rPr lang="de-DE" sz="1400" dirty="0">
                <a:latin typeface="Arial Unicode MS" pitchFamily="34" charset="-128"/>
                <a:ea typeface="+mn-ea"/>
                <a:cs typeface="+mn-cs"/>
              </a:rPr>
              <a:t>[SIGCOMM‘10]</a:t>
            </a:r>
          </a:p>
        </p:txBody>
      </p:sp>
      <p:sp>
        <p:nvSpPr>
          <p:cNvPr id="7" name="Ovale Legende 6">
            <a:extLst>
              <a:ext uri="{FF2B5EF4-FFF2-40B4-BE49-F238E27FC236}">
                <a16:creationId xmlns:a16="http://schemas.microsoft.com/office/drawing/2014/main" id="{546BC630-B9F4-4420-A86B-28EA016D66E8}"/>
              </a:ext>
            </a:extLst>
          </p:cNvPr>
          <p:cNvSpPr/>
          <p:nvPr/>
        </p:nvSpPr>
        <p:spPr bwMode="auto">
          <a:xfrm>
            <a:off x="313957" y="4694202"/>
            <a:ext cx="2552699" cy="1176574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dirty="0">
                <a:latin typeface="Arial Unicode MS" pitchFamily="34" charset="-128"/>
              </a:rPr>
              <a:t>Optimize I/O and </a:t>
            </a:r>
            <a:br>
              <a:rPr lang="de-DE" dirty="0">
                <a:latin typeface="Arial Unicode MS" pitchFamily="34" charset="-128"/>
              </a:rPr>
            </a:br>
            <a:r>
              <a:rPr lang="de-DE" dirty="0">
                <a:latin typeface="Arial Unicode MS" pitchFamily="34" charset="-128"/>
              </a:rPr>
              <a:t>cache coherence!</a:t>
            </a:r>
            <a:br>
              <a:rPr lang="de-DE" dirty="0">
                <a:latin typeface="Arial Unicode MS" pitchFamily="34" charset="-128"/>
              </a:rPr>
            </a:br>
            <a:r>
              <a:rPr lang="de-DE" sz="1400" dirty="0">
                <a:latin typeface="Arial Unicode MS" pitchFamily="34" charset="-128"/>
                <a:ea typeface="+mn-ea"/>
                <a:cs typeface="+mn-cs"/>
              </a:rPr>
              <a:t>[e.g., ANCS‘12]</a:t>
            </a:r>
          </a:p>
        </p:txBody>
      </p:sp>
      <p:sp>
        <p:nvSpPr>
          <p:cNvPr id="8" name="Ovale Legende 13">
            <a:extLst>
              <a:ext uri="{FF2B5EF4-FFF2-40B4-BE49-F238E27FC236}">
                <a16:creationId xmlns:a16="http://schemas.microsoft.com/office/drawing/2014/main" id="{EAEAE5DD-24DE-4E25-85CE-0B16197084C5}"/>
              </a:ext>
            </a:extLst>
          </p:cNvPr>
          <p:cNvSpPr/>
          <p:nvPr/>
        </p:nvSpPr>
        <p:spPr bwMode="auto">
          <a:xfrm>
            <a:off x="6043813" y="3310361"/>
            <a:ext cx="2928938" cy="1176574"/>
          </a:xfrm>
          <a:prstGeom prst="wedgeEllipseCallout">
            <a:avLst/>
          </a:prstGeom>
          <a:gradFill rotWithShape="1">
            <a:gsLst>
              <a:gs pos="0">
                <a:srgbClr val="E07602">
                  <a:tint val="50000"/>
                  <a:satMod val="300000"/>
                </a:srgbClr>
              </a:gs>
              <a:gs pos="35000">
                <a:srgbClr val="E07602">
                  <a:tint val="37000"/>
                  <a:satMod val="300000"/>
                </a:srgbClr>
              </a:gs>
              <a:gs pos="100000">
                <a:srgbClr val="E0760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07602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Use per-app stacks!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[e.g., CCR‘14/, SIGCOMM‘14]</a:t>
            </a:r>
          </a:p>
        </p:txBody>
      </p:sp>
      <p:sp>
        <p:nvSpPr>
          <p:cNvPr id="9" name="Ovale Legende 4">
            <a:extLst>
              <a:ext uri="{FF2B5EF4-FFF2-40B4-BE49-F238E27FC236}">
                <a16:creationId xmlns:a16="http://schemas.microsoft.com/office/drawing/2014/main" id="{9AA0E95C-2CB5-44D3-A998-F813D6133A00}"/>
              </a:ext>
            </a:extLst>
          </p:cNvPr>
          <p:cNvSpPr/>
          <p:nvPr/>
        </p:nvSpPr>
        <p:spPr bwMode="auto">
          <a:xfrm>
            <a:off x="5707655" y="1790499"/>
            <a:ext cx="2928938" cy="1176574"/>
          </a:xfrm>
          <a:prstGeom prst="wedgeEllipseCallout">
            <a:avLst/>
          </a:prstGeom>
          <a:gradFill rotWithShape="1">
            <a:gsLst>
              <a:gs pos="0">
                <a:srgbClr val="E07602">
                  <a:tint val="50000"/>
                  <a:satMod val="300000"/>
                </a:srgbClr>
              </a:gs>
              <a:gs pos="35000">
                <a:srgbClr val="E07602">
                  <a:tint val="37000"/>
                  <a:satMod val="300000"/>
                </a:srgbClr>
              </a:gs>
              <a:gs pos="100000">
                <a:srgbClr val="E0760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07602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Netmap</a:t>
            </a: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Bypass the Kernel!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[e.g., USENIX ATC‘12]</a:t>
            </a:r>
          </a:p>
        </p:txBody>
      </p:sp>
      <p:sp>
        <p:nvSpPr>
          <p:cNvPr id="10" name="Ovale Legende 7">
            <a:extLst>
              <a:ext uri="{FF2B5EF4-FFF2-40B4-BE49-F238E27FC236}">
                <a16:creationId xmlns:a16="http://schemas.microsoft.com/office/drawing/2014/main" id="{806E9C1B-1104-49D7-A159-23A0D3CE940D}"/>
              </a:ext>
            </a:extLst>
          </p:cNvPr>
          <p:cNvSpPr/>
          <p:nvPr/>
        </p:nvSpPr>
        <p:spPr bwMode="auto">
          <a:xfrm>
            <a:off x="2901201" y="4328919"/>
            <a:ext cx="3210231" cy="1176574"/>
          </a:xfrm>
          <a:prstGeom prst="wedgeEllipseCallout">
            <a:avLst/>
          </a:prstGeom>
          <a:gradFill rotWithShape="1">
            <a:gsLst>
              <a:gs pos="0">
                <a:srgbClr val="E07602">
                  <a:tint val="50000"/>
                  <a:satMod val="300000"/>
                </a:srgbClr>
              </a:gs>
              <a:gs pos="35000">
                <a:srgbClr val="E07602">
                  <a:tint val="37000"/>
                  <a:satMod val="300000"/>
                </a:srgbClr>
              </a:gs>
              <a:gs pos="100000">
                <a:srgbClr val="E0760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07602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Implement TCP </a:t>
            </a:r>
            <a:b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in user-level!</a:t>
            </a:r>
            <a:b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[e.g., IBM Technical Report]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+mn-ea"/>
              <a:cs typeface="+mn-cs"/>
            </a:endParaRPr>
          </a:p>
        </p:txBody>
      </p:sp>
      <p:sp>
        <p:nvSpPr>
          <p:cNvPr id="11" name="Ovale Legende 10">
            <a:extLst>
              <a:ext uri="{FF2B5EF4-FFF2-40B4-BE49-F238E27FC236}">
                <a16:creationId xmlns:a16="http://schemas.microsoft.com/office/drawing/2014/main" id="{AE117799-DE27-4E9A-9762-AB5D7D546AA8}"/>
              </a:ext>
            </a:extLst>
          </p:cNvPr>
          <p:cNvSpPr/>
          <p:nvPr/>
        </p:nvSpPr>
        <p:spPr bwMode="auto">
          <a:xfrm>
            <a:off x="5943866" y="4822324"/>
            <a:ext cx="2928938" cy="1176574"/>
          </a:xfrm>
          <a:prstGeom prst="wedgeEllipseCallout">
            <a:avLst/>
          </a:prstGeom>
          <a:gradFill rotWithShape="1">
            <a:gsLst>
              <a:gs pos="0">
                <a:srgbClr val="E07602">
                  <a:tint val="50000"/>
                  <a:satMod val="300000"/>
                </a:srgbClr>
              </a:gs>
              <a:gs pos="35000">
                <a:srgbClr val="E07602">
                  <a:tint val="37000"/>
                  <a:satMod val="300000"/>
                </a:srgbClr>
              </a:gs>
              <a:gs pos="100000">
                <a:srgbClr val="E0760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07602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Build a user space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wrapper for Kernel stack!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[USITS‘01]</a:t>
            </a:r>
          </a:p>
        </p:txBody>
      </p:sp>
      <p:sp>
        <p:nvSpPr>
          <p:cNvPr id="12" name="Ovale Legende 4">
            <a:extLst>
              <a:ext uri="{FF2B5EF4-FFF2-40B4-BE49-F238E27FC236}">
                <a16:creationId xmlns:a16="http://schemas.microsoft.com/office/drawing/2014/main" id="{0E1CF84A-C0D9-4B92-B927-8827B421098F}"/>
              </a:ext>
            </a:extLst>
          </p:cNvPr>
          <p:cNvSpPr/>
          <p:nvPr/>
        </p:nvSpPr>
        <p:spPr bwMode="auto">
          <a:xfrm>
            <a:off x="3360906" y="2627808"/>
            <a:ext cx="2928938" cy="1176574"/>
          </a:xfrm>
          <a:prstGeom prst="wedgeEllipseCallout">
            <a:avLst/>
          </a:prstGeom>
          <a:gradFill rotWithShape="1">
            <a:gsLst>
              <a:gs pos="0">
                <a:srgbClr val="E07602">
                  <a:tint val="50000"/>
                  <a:satMod val="300000"/>
                </a:srgbClr>
              </a:gs>
              <a:gs pos="35000">
                <a:srgbClr val="E07602">
                  <a:tint val="37000"/>
                  <a:satMod val="300000"/>
                </a:srgbClr>
              </a:gs>
              <a:gs pos="100000">
                <a:srgbClr val="E0760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E07602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Frankenstack</a:t>
            </a:r>
            <a:endParaRPr kumimoji="0" lang="de-DE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Per App Sockets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[Submission]</a:t>
            </a:r>
          </a:p>
        </p:txBody>
      </p:sp>
    </p:spTree>
    <p:extLst>
      <p:ext uri="{BB962C8B-B14F-4D97-AF65-F5344CB8AC3E}">
        <p14:creationId xmlns:p14="http://schemas.microsoft.com/office/powerpoint/2010/main" val="1612310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5FCBE-F869-4DB8-97B2-68C34B9C5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Matching via Hashes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B15985-8730-4642-8BDD-135BC9536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9067"/>
            <a:ext cx="9144000" cy="353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925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87E04-A1E8-4675-85B4-E76E2BA8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Real World Workload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CF6017-9237-4AC0-A23F-D29880BC8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1956"/>
            <a:ext cx="9144000" cy="347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89950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arsen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63026" y="1230782"/>
            <a:ext cx="2302502" cy="7320776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sz="quarter" idx="10"/>
          </p:nvPr>
        </p:nvSpPr>
        <p:spPr>
          <a:xfrm>
            <a:off x="207806" y="891487"/>
            <a:ext cx="8756062" cy="5311697"/>
          </a:xfrm>
        </p:spPr>
        <p:txBody>
          <a:bodyPr/>
          <a:lstStyle/>
          <a:p>
            <a:r>
              <a:rPr lang="en-US" dirty="0"/>
              <a:t>Increasing line rates challenge packet processing</a:t>
            </a:r>
          </a:p>
          <a:p>
            <a:pPr lvl="1"/>
            <a:r>
              <a:rPr lang="en-US" dirty="0"/>
              <a:t>CPU speeds do not scale with increasing line rates</a:t>
            </a:r>
          </a:p>
          <a:p>
            <a:pPr lvl="1"/>
            <a:r>
              <a:rPr lang="en-US" dirty="0"/>
              <a:t>Performance problems at high line rates (e.g. &gt;&gt;10Gbps)</a:t>
            </a:r>
          </a:p>
          <a:p>
            <a:r>
              <a:rPr lang="en-US" dirty="0"/>
              <a:t>Main overhead factors</a:t>
            </a:r>
          </a:p>
          <a:p>
            <a:pPr lvl="1"/>
            <a:r>
              <a:rPr lang="en-US" dirty="0"/>
              <a:t>Memory allocations and copy operations</a:t>
            </a:r>
          </a:p>
          <a:p>
            <a:pPr lvl="1"/>
            <a:r>
              <a:rPr lang="en-US" dirty="0"/>
              <a:t>System calls and context switches</a:t>
            </a:r>
          </a:p>
        </p:txBody>
      </p:sp>
      <p:sp>
        <p:nvSpPr>
          <p:cNvPr id="3" name="transaprente_box"/>
          <p:cNvSpPr/>
          <p:nvPr/>
        </p:nvSpPr>
        <p:spPr bwMode="auto">
          <a:xfrm>
            <a:off x="-133350" y="762000"/>
            <a:ext cx="9420225" cy="5610225"/>
          </a:xfrm>
          <a:prstGeom prst="rect">
            <a:avLst/>
          </a:prstGeom>
          <a:solidFill>
            <a:schemeClr val="bg1">
              <a:alpha val="7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7" name="SRC"/>
          <p:cNvSpPr txBox="1"/>
          <p:nvPr/>
        </p:nvSpPr>
        <p:spPr>
          <a:xfrm>
            <a:off x="1282376" y="5988857"/>
            <a:ext cx="61510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800" dirty="0">
                <a:solidFill>
                  <a:srgbClr val="000000"/>
                </a:solidFill>
                <a:latin typeface="Arial Rounded MT Bold"/>
              </a:rPr>
              <a:t>Source: Larsen et al., “Architectural Breakdown of End-to-End Latency in a TCP/IP network, J Parallel Prog, 37:6, (2009)</a:t>
            </a: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</p:spPr>
        <p:txBody>
          <a:bodyPr/>
          <a:lstStyle/>
          <a:p>
            <a:r>
              <a:rPr lang="en-US" dirty="0"/>
              <a:t>Networking Stacks – Where are we?</a:t>
            </a:r>
          </a:p>
        </p:txBody>
      </p:sp>
      <p:sp>
        <p:nvSpPr>
          <p:cNvPr id="2" name="Question"/>
          <p:cNvSpPr/>
          <p:nvPr/>
        </p:nvSpPr>
        <p:spPr bwMode="auto">
          <a:xfrm>
            <a:off x="1354138" y="2523576"/>
            <a:ext cx="6381750" cy="14987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solidFill>
                  <a:schemeClr val="bg1"/>
                </a:solidFill>
                <a:latin typeface="Arial Unicode MS" pitchFamily="34" charset="-128"/>
              </a:rPr>
              <a:t>Does it matter after all?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Unicode MS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7110012"/>
      </p:ext>
    </p:extLst>
  </p:cSld>
  <p:clrMapOvr>
    <a:masterClrMapping/>
  </p:clrMapOvr>
  <p:transition advTm="629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in Title"/>
          <p:cNvSpPr>
            <a:spLocks noGrp="1"/>
          </p:cNvSpPr>
          <p:nvPr>
            <p:ph type="title"/>
          </p:nvPr>
        </p:nvSpPr>
        <p:spPr>
          <a:xfrm>
            <a:off x="166688" y="83091"/>
            <a:ext cx="8031490" cy="396166"/>
          </a:xfrm>
        </p:spPr>
        <p:txBody>
          <a:bodyPr/>
          <a:lstStyle/>
          <a:p>
            <a:r>
              <a:rPr lang="en-US" dirty="0"/>
              <a:t>Current Network Stack &amp; Current Answers (simplified)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285EC45F-18FD-4A71-85B8-F806E7F2CC9A}"/>
              </a:ext>
            </a:extLst>
          </p:cNvPr>
          <p:cNvGrpSpPr/>
          <p:nvPr/>
        </p:nvGrpSpPr>
        <p:grpSpPr>
          <a:xfrm>
            <a:off x="94004" y="2302611"/>
            <a:ext cx="8808836" cy="3374706"/>
            <a:chOff x="94004" y="2031143"/>
            <a:chExt cx="9604181" cy="38946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6F4BABC8-209E-4206-9252-E6F9B5A6542A}"/>
                </a:ext>
              </a:extLst>
            </p:cNvPr>
            <p:cNvGrpSpPr/>
            <p:nvPr/>
          </p:nvGrpSpPr>
          <p:grpSpPr>
            <a:xfrm>
              <a:off x="94004" y="2031143"/>
              <a:ext cx="9604181" cy="733792"/>
              <a:chOff x="94004" y="2031143"/>
              <a:chExt cx="9604181" cy="733792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7DB64C5E-4F02-425D-8DCE-C98FD4898F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04" y="2420091"/>
                <a:ext cx="96041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DF2FC842-855C-4940-AF60-1F3B70A5D085}"/>
                  </a:ext>
                </a:extLst>
              </p:cNvPr>
              <p:cNvSpPr txBox="1"/>
              <p:nvPr/>
            </p:nvSpPr>
            <p:spPr>
              <a:xfrm>
                <a:off x="9012089" y="2031143"/>
                <a:ext cx="553411" cy="307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defRPr sz="800" i="1">
                    <a:latin typeface="Helvetica"/>
                    <a:cs typeface="Helvetica"/>
                  </a:defRPr>
                </a:lvl1pPr>
              </a:lstStyle>
              <a:p>
                <a:pPr defTabSz="914400"/>
                <a:r>
                  <a:rPr lang="en-US" sz="2000" dirty="0">
                    <a:solidFill>
                      <a:srgbClr val="000000"/>
                    </a:solidFill>
                  </a:rPr>
                  <a:t>user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BA7572B-1304-48DF-A551-3CF9CC1B2440}"/>
                  </a:ext>
                </a:extLst>
              </p:cNvPr>
              <p:cNvSpPr txBox="1"/>
              <p:nvPr/>
            </p:nvSpPr>
            <p:spPr>
              <a:xfrm>
                <a:off x="8901321" y="2457159"/>
                <a:ext cx="753037" cy="307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defRPr sz="800" i="1">
                    <a:latin typeface="Helvetica"/>
                    <a:cs typeface="Helvetica"/>
                  </a:defRPr>
                </a:lvl1pPr>
              </a:lstStyle>
              <a:p>
                <a:pPr defTabSz="914400"/>
                <a:r>
                  <a:rPr lang="en-US" sz="2000" dirty="0">
                    <a:solidFill>
                      <a:srgbClr val="000000"/>
                    </a:solidFill>
                  </a:rPr>
                  <a:t>kernel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2EC0E54E-2444-46A3-A3A5-9ED4E0A59D1A}"/>
                </a:ext>
              </a:extLst>
            </p:cNvPr>
            <p:cNvGrpSpPr/>
            <p:nvPr/>
          </p:nvGrpSpPr>
          <p:grpSpPr>
            <a:xfrm>
              <a:off x="94004" y="5169331"/>
              <a:ext cx="9604181" cy="756429"/>
              <a:chOff x="94004" y="5169331"/>
              <a:chExt cx="9604181" cy="756429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5088979F-A7DC-4F84-B2FE-FA71CD99623F}"/>
                  </a:ext>
                </a:extLst>
              </p:cNvPr>
              <p:cNvSpPr txBox="1"/>
              <p:nvPr/>
            </p:nvSpPr>
            <p:spPr>
              <a:xfrm>
                <a:off x="9007740" y="5617986"/>
                <a:ext cx="481777" cy="307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HW</a:t>
                </a: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C6075A58-4BB9-4039-812B-1DFFCF715D89}"/>
                  </a:ext>
                </a:extLst>
              </p:cNvPr>
              <p:cNvSpPr txBox="1"/>
              <p:nvPr/>
            </p:nvSpPr>
            <p:spPr>
              <a:xfrm>
                <a:off x="8939334" y="5169331"/>
                <a:ext cx="753037" cy="307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kernel</a:t>
                </a:r>
              </a:p>
            </p:txBody>
          </p: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02BD8D96-295B-4745-B844-97802941BB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04" y="5569876"/>
                <a:ext cx="96041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0BEE306-43AC-4AFC-B7A2-AF93141A3C0A}"/>
              </a:ext>
            </a:extLst>
          </p:cNvPr>
          <p:cNvGrpSpPr/>
          <p:nvPr/>
        </p:nvGrpSpPr>
        <p:grpSpPr>
          <a:xfrm>
            <a:off x="579831" y="710735"/>
            <a:ext cx="1184839" cy="5457152"/>
            <a:chOff x="579831" y="484160"/>
            <a:chExt cx="1291818" cy="6297887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FB2670DB-0B3C-4A98-B11B-D41EE2A5379B}"/>
                </a:ext>
              </a:extLst>
            </p:cNvPr>
            <p:cNvSpPr txBox="1"/>
            <p:nvPr/>
          </p:nvSpPr>
          <p:spPr>
            <a:xfrm>
              <a:off x="657294" y="484160"/>
              <a:ext cx="119218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Kernel-</a:t>
              </a:r>
            </a:p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Software</a:t>
              </a:r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9EC97BC-91C4-4B74-8126-3AA1E84F4406}"/>
                </a:ext>
              </a:extLst>
            </p:cNvPr>
            <p:cNvGrpSpPr/>
            <p:nvPr/>
          </p:nvGrpSpPr>
          <p:grpSpPr>
            <a:xfrm>
              <a:off x="579831" y="2858497"/>
              <a:ext cx="1291818" cy="3923550"/>
              <a:chOff x="579831" y="2858497"/>
              <a:chExt cx="1291818" cy="3923550"/>
            </a:xfrm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9A41ED55-58C7-488A-9073-196F474BA0EA}"/>
                  </a:ext>
                </a:extLst>
              </p:cNvPr>
              <p:cNvSpPr/>
              <p:nvPr/>
            </p:nvSpPr>
            <p:spPr>
              <a:xfrm>
                <a:off x="579831" y="6147222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MAC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645D3943-EC6E-43B3-B353-231F3E763A0D}"/>
                  </a:ext>
                </a:extLst>
              </p:cNvPr>
              <p:cNvSpPr/>
              <p:nvPr/>
            </p:nvSpPr>
            <p:spPr>
              <a:xfrm>
                <a:off x="602000" y="4857632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NET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6EDD64B5-DA31-4A1A-BCDB-EC42C2935314}"/>
                  </a:ext>
                </a:extLst>
              </p:cNvPr>
              <p:cNvSpPr/>
              <p:nvPr/>
            </p:nvSpPr>
            <p:spPr>
              <a:xfrm>
                <a:off x="602000" y="3845645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TRANS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356ABC05-8AD5-4DB8-A35A-AEA0D9C85E25}"/>
                  </a:ext>
                </a:extLst>
              </p:cNvPr>
              <p:cNvSpPr/>
              <p:nvPr/>
            </p:nvSpPr>
            <p:spPr>
              <a:xfrm>
                <a:off x="601999" y="2858497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APP</a:t>
                </a:r>
              </a:p>
            </p:txBody>
          </p: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83EF4D09-5578-447E-8DA4-2CEF0C7F68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66950" y="3490750"/>
                <a:ext cx="1" cy="354188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9A06325D-1D00-4FFC-A3B4-AD6222F960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6953" y="4480470"/>
                <a:ext cx="0" cy="374098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404E3AFB-0C38-4AA5-AEBF-47A18E053A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6952" y="5492457"/>
                <a:ext cx="0" cy="654766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683FDCE9-48E3-4BC6-A48A-4A4D412ABE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84476" y="5492457"/>
                <a:ext cx="0" cy="661607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7F2CB14F-3353-4B48-AC13-DD3B04514F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84478" y="4480470"/>
                <a:ext cx="0" cy="377164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>
                <a:extLst>
                  <a:ext uri="{FF2B5EF4-FFF2-40B4-BE49-F238E27FC236}">
                    <a16:creationId xmlns:a16="http://schemas.microsoft.com/office/drawing/2014/main" id="{090CBA5B-A75D-4E8A-8E70-E972A65CA5A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484478" y="3490750"/>
                <a:ext cx="1" cy="354188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6855E3BD-27F0-4816-8D46-B445EC8DAF08}"/>
              </a:ext>
            </a:extLst>
          </p:cNvPr>
          <p:cNvGrpSpPr/>
          <p:nvPr/>
        </p:nvGrpSpPr>
        <p:grpSpPr>
          <a:xfrm>
            <a:off x="2981862" y="710737"/>
            <a:ext cx="1673502" cy="5457150"/>
            <a:chOff x="2981862" y="484162"/>
            <a:chExt cx="1824602" cy="6297885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4F912751-E741-4756-B340-E4CE9EA55A5F}"/>
                </a:ext>
              </a:extLst>
            </p:cNvPr>
            <p:cNvSpPr txBox="1"/>
            <p:nvPr/>
          </p:nvSpPr>
          <p:spPr>
            <a:xfrm>
              <a:off x="2981862" y="484162"/>
              <a:ext cx="18246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Classical</a:t>
              </a:r>
            </a:p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Network Stack</a:t>
              </a: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9119F92B-5446-4F75-B20A-8AAF71869E16}"/>
                </a:ext>
              </a:extLst>
            </p:cNvPr>
            <p:cNvGrpSpPr/>
            <p:nvPr/>
          </p:nvGrpSpPr>
          <p:grpSpPr>
            <a:xfrm>
              <a:off x="3218696" y="1143736"/>
              <a:ext cx="1291818" cy="5638311"/>
              <a:chOff x="3218696" y="1143736"/>
              <a:chExt cx="1291818" cy="5638311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FA1CE3A8-D338-4489-A55F-4918E0C88A7C}"/>
                  </a:ext>
                </a:extLst>
              </p:cNvPr>
              <p:cNvSpPr/>
              <p:nvPr/>
            </p:nvSpPr>
            <p:spPr>
              <a:xfrm>
                <a:off x="3240864" y="1143736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APP</a:t>
                </a: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8C02CC21-026E-4894-BF86-CB50D6A20A14}"/>
                  </a:ext>
                </a:extLst>
              </p:cNvPr>
              <p:cNvSpPr/>
              <p:nvPr/>
            </p:nvSpPr>
            <p:spPr>
              <a:xfrm>
                <a:off x="3218696" y="6147222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MAC</a:t>
                </a: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8A2F1766-FD04-462C-95A0-988915E93397}"/>
                  </a:ext>
                </a:extLst>
              </p:cNvPr>
              <p:cNvSpPr/>
              <p:nvPr/>
            </p:nvSpPr>
            <p:spPr>
              <a:xfrm>
                <a:off x="3240865" y="4857630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NET</a:t>
                </a: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F6F2A850-9CD7-4E50-BA7F-CCEF8D2A4FA8}"/>
                  </a:ext>
                </a:extLst>
              </p:cNvPr>
              <p:cNvSpPr/>
              <p:nvPr/>
            </p:nvSpPr>
            <p:spPr>
              <a:xfrm>
                <a:off x="3240865" y="3840743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TRANS</a:t>
                </a:r>
              </a:p>
            </p:txBody>
          </p:sp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78881B71-B822-4139-A6B4-6C8109261C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05817" y="1803335"/>
                <a:ext cx="1" cy="2019700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9F140450-B9FE-4CA8-891E-82D44ADB44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5815" y="4479056"/>
                <a:ext cx="1" cy="364072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BEE1C40B-8AF2-43C1-92B5-9D2958EA4A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5817" y="5488029"/>
                <a:ext cx="0" cy="659193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95F841EA-BEA7-4480-A246-1C17E0039F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23341" y="5506958"/>
                <a:ext cx="0" cy="64710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AFF20B66-C8FA-4A6D-B541-5C83E7A46A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23340" y="4482122"/>
                <a:ext cx="1" cy="380967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F3913D2F-174B-4E26-8C01-7038829BB6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123344" y="1791512"/>
                <a:ext cx="1" cy="2039409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DCF0939-D84C-44CA-8441-CF60265C4AA7}"/>
              </a:ext>
            </a:extLst>
          </p:cNvPr>
          <p:cNvGrpSpPr/>
          <p:nvPr/>
        </p:nvGrpSpPr>
        <p:grpSpPr>
          <a:xfrm>
            <a:off x="5616554" y="701941"/>
            <a:ext cx="2124499" cy="5462817"/>
            <a:chOff x="5616554" y="476914"/>
            <a:chExt cx="2316319" cy="6304425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AEA97137-C120-4715-9196-7EB7CDD71D5A}"/>
                </a:ext>
              </a:extLst>
            </p:cNvPr>
            <p:cNvSpPr txBox="1"/>
            <p:nvPr/>
          </p:nvSpPr>
          <p:spPr>
            <a:xfrm>
              <a:off x="5616554" y="476914"/>
              <a:ext cx="13548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Bypassing</a:t>
              </a:r>
            </a:p>
            <a:p>
              <a:pPr algn="ctr" defTabSz="914400"/>
              <a:r>
                <a:rPr lang="en-US" dirty="0">
                  <a:solidFill>
                    <a:srgbClr val="000000"/>
                  </a:solidFill>
                  <a:latin typeface="Arial Rounded MT Bold"/>
                </a:rPr>
                <a:t>Kernel</a:t>
              </a:r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F7B68C78-3BEA-4256-81BB-7E4BC5201598}"/>
                </a:ext>
              </a:extLst>
            </p:cNvPr>
            <p:cNvGrpSpPr/>
            <p:nvPr/>
          </p:nvGrpSpPr>
          <p:grpSpPr>
            <a:xfrm>
              <a:off x="5639036" y="1135961"/>
              <a:ext cx="2293837" cy="5645378"/>
              <a:chOff x="5639036" y="1135961"/>
              <a:chExt cx="2293837" cy="5645378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F0F66928-23B6-4088-B24C-79D0F263078A}"/>
                  </a:ext>
                </a:extLst>
              </p:cNvPr>
              <p:cNvSpPr/>
              <p:nvPr/>
            </p:nvSpPr>
            <p:spPr>
              <a:xfrm rot="16200000">
                <a:off x="6116018" y="3658543"/>
                <a:ext cx="2998885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 err="1">
                    <a:solidFill>
                      <a:srgbClr val="000000"/>
                    </a:solidFill>
                    <a:latin typeface="Helvetica"/>
                    <a:cs typeface="Helvetica"/>
                  </a:rPr>
                  <a:t>Netmap</a:t>
                </a:r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/DPDK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2C004CC2-D1DB-4E0B-B91F-E851180FC26F}"/>
                  </a:ext>
                </a:extLst>
              </p:cNvPr>
              <p:cNvSpPr/>
              <p:nvPr/>
            </p:nvSpPr>
            <p:spPr>
              <a:xfrm>
                <a:off x="5657617" y="1135961"/>
                <a:ext cx="1269648" cy="134055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APP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F4ADF8E-BF73-407D-A4AD-16CA3C5C186D}"/>
                  </a:ext>
                </a:extLst>
              </p:cNvPr>
              <p:cNvSpPr/>
              <p:nvPr/>
            </p:nvSpPr>
            <p:spPr>
              <a:xfrm>
                <a:off x="5774884" y="1794414"/>
                <a:ext cx="1070297" cy="59124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0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µSTACK</a:t>
                </a:r>
              </a:p>
            </p:txBody>
          </p:sp>
          <p:cxnSp>
            <p:nvCxnSpPr>
              <p:cNvPr id="128" name="Straight Arrow Connector 127">
                <a:extLst>
                  <a:ext uri="{FF2B5EF4-FFF2-40B4-BE49-F238E27FC236}">
                    <a16:creationId xmlns:a16="http://schemas.microsoft.com/office/drawing/2014/main" id="{6E5D6028-CE63-49EE-AD6D-D73303502ACB}"/>
                  </a:ext>
                </a:extLst>
              </p:cNvPr>
              <p:cNvCxnSpPr/>
              <p:nvPr/>
            </p:nvCxnSpPr>
            <p:spPr>
              <a:xfrm>
                <a:off x="6908685" y="6308440"/>
                <a:ext cx="545211" cy="1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B866F19C-0A10-480E-BB15-FA6B34836B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53896" y="5475398"/>
                <a:ext cx="0" cy="833044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C1C18DF2-A190-4663-9EE5-9A9A663300FE}"/>
                  </a:ext>
                </a:extLst>
              </p:cNvPr>
              <p:cNvSpPr/>
              <p:nvPr/>
            </p:nvSpPr>
            <p:spPr>
              <a:xfrm>
                <a:off x="5639036" y="6146514"/>
                <a:ext cx="1269649" cy="6348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Helvetica"/>
                    <a:cs typeface="Helvetica"/>
                  </a:rPr>
                  <a:t>MAC</a:t>
                </a: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1A9B3AFF-F65A-4974-BCFF-9B5F3CBA4525}"/>
                  </a:ext>
                </a:extLst>
              </p:cNvPr>
              <p:cNvSpPr/>
              <p:nvPr/>
            </p:nvSpPr>
            <p:spPr>
              <a:xfrm>
                <a:off x="5661205" y="4856107"/>
                <a:ext cx="1269649" cy="6348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chemeClr val="bg1">
                        <a:lumMod val="50000"/>
                      </a:schemeClr>
                    </a:solidFill>
                    <a:latin typeface="Helvetica"/>
                    <a:cs typeface="Helvetica"/>
                  </a:rPr>
                  <a:t>NET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908DF3F6-324B-4081-A150-242CBBCA0780}"/>
                  </a:ext>
                </a:extLst>
              </p:cNvPr>
              <p:cNvSpPr/>
              <p:nvPr/>
            </p:nvSpPr>
            <p:spPr>
              <a:xfrm>
                <a:off x="5661205" y="3843646"/>
                <a:ext cx="1269649" cy="6348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6350"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chemeClr val="bg1">
                        <a:lumMod val="50000"/>
                      </a:schemeClr>
                    </a:solidFill>
                    <a:latin typeface="Helvetica"/>
                    <a:cs typeface="Helvetica"/>
                  </a:rPr>
                  <a:t>TRANS</a:t>
                </a:r>
              </a:p>
            </p:txBody>
          </p:sp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BE6D7F8E-BF99-4F9C-B3FC-6004F6A05B9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40192" y="2174144"/>
                <a:ext cx="0" cy="302369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E9DE9FCD-7C5E-4DA2-A1F9-2471EDD65A34}"/>
                  </a:ext>
                </a:extLst>
              </p:cNvPr>
              <p:cNvCxnSpPr/>
              <p:nvPr/>
            </p:nvCxnSpPr>
            <p:spPr>
              <a:xfrm flipH="1">
                <a:off x="6845181" y="2174144"/>
                <a:ext cx="595011" cy="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>
                <a:extLst>
                  <a:ext uri="{FF2B5EF4-FFF2-40B4-BE49-F238E27FC236}">
                    <a16:creationId xmlns:a16="http://schemas.microsoft.com/office/drawing/2014/main" id="{9C5CE8AC-B2B5-4DAA-ADF6-3AEAE2EC51A8}"/>
                  </a:ext>
                </a:extLst>
              </p:cNvPr>
              <p:cNvCxnSpPr/>
              <p:nvPr/>
            </p:nvCxnSpPr>
            <p:spPr>
              <a:xfrm flipH="1">
                <a:off x="6845182" y="1996344"/>
                <a:ext cx="901818" cy="0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04B72AFF-AA5C-4842-9722-C47844C1BF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47000" y="1996345"/>
                <a:ext cx="0" cy="480168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1E308F0A-F660-4D91-B1C4-FAC7AFAF6C5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47000" y="5475398"/>
                <a:ext cx="0" cy="1134952"/>
              </a:xfrm>
              <a:prstGeom prst="straightConnector1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Arrow Connector 137">
                <a:extLst>
                  <a:ext uri="{FF2B5EF4-FFF2-40B4-BE49-F238E27FC236}">
                    <a16:creationId xmlns:a16="http://schemas.microsoft.com/office/drawing/2014/main" id="{73368D6C-7043-4FC7-8FC6-D31E4D6EBF4B}"/>
                  </a:ext>
                </a:extLst>
              </p:cNvPr>
              <p:cNvCxnSpPr/>
              <p:nvPr/>
            </p:nvCxnSpPr>
            <p:spPr>
              <a:xfrm>
                <a:off x="6908685" y="6606891"/>
                <a:ext cx="838315" cy="0"/>
              </a:xfrm>
              <a:prstGeom prst="straightConnector1">
                <a:avLst/>
              </a:prstGeom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145E1BF2-FE26-44EB-8239-11DDE5F8FAA4}"/>
              </a:ext>
            </a:extLst>
          </p:cNvPr>
          <p:cNvSpPr txBox="1"/>
          <p:nvPr/>
        </p:nvSpPr>
        <p:spPr>
          <a:xfrm>
            <a:off x="7836442" y="701771"/>
            <a:ext cx="121058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/>
            <a:r>
              <a:rPr lang="en-US" dirty="0">
                <a:solidFill>
                  <a:srgbClr val="000000"/>
                </a:solidFill>
                <a:latin typeface="Arial Rounded MT Bold"/>
              </a:rPr>
              <a:t>Other HW</a:t>
            </a:r>
          </a:p>
          <a:p>
            <a:pPr algn="ctr" defTabSz="914400"/>
            <a:r>
              <a:rPr lang="de-DE" dirty="0">
                <a:solidFill>
                  <a:srgbClr val="000000"/>
                </a:solidFill>
                <a:latin typeface="Arial Rounded MT Bold"/>
              </a:rPr>
              <a:t>O</a:t>
            </a:r>
            <a:r>
              <a:rPr lang="en-US" dirty="0" err="1">
                <a:solidFill>
                  <a:srgbClr val="000000"/>
                </a:solidFill>
                <a:latin typeface="Arial Rounded MT Bold"/>
              </a:rPr>
              <a:t>ffload</a:t>
            </a:r>
            <a:endParaRPr lang="en-US" dirty="0">
              <a:solidFill>
                <a:srgbClr val="000000"/>
              </a:solidFill>
              <a:latin typeface="Arial Rounded MT Bold"/>
            </a:endParaRPr>
          </a:p>
          <a:p>
            <a:pPr algn="ctr" defTabSz="914400"/>
            <a:r>
              <a:rPr lang="de-DE" dirty="0">
                <a:solidFill>
                  <a:srgbClr val="000000"/>
                </a:solidFill>
                <a:latin typeface="Arial Rounded MT Bold"/>
              </a:rPr>
              <a:t>(not </a:t>
            </a:r>
            <a:r>
              <a:rPr lang="de-DE" dirty="0" err="1">
                <a:solidFill>
                  <a:srgbClr val="000000"/>
                </a:solidFill>
                <a:latin typeface="Arial Rounded MT Bold"/>
              </a:rPr>
              <a:t>shown</a:t>
            </a:r>
            <a:r>
              <a:rPr lang="en-US" dirty="0">
                <a:solidFill>
                  <a:srgbClr val="000000"/>
                </a:solidFill>
                <a:latin typeface="Arial Rounded MT Bold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3100"/>
      </p:ext>
    </p:extLst>
  </p:cSld>
  <p:clrMapOvr>
    <a:masterClrMapping/>
  </p:clrMapOvr>
  <p:transition advTm="1382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9526E-3A3C-45E9-B5CB-50B5A6A6008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Stock Kernel</a:t>
            </a:r>
          </a:p>
          <a:p>
            <a:pPr lvl="1"/>
            <a:r>
              <a:rPr lang="en-US" dirty="0"/>
              <a:t>Too generic (on purpose) </a:t>
            </a:r>
            <a:r>
              <a:rPr lang="en-US" dirty="0">
                <a:sym typeface="Wingdings" panose="05000000000000000000" pitchFamily="2" charset="2"/>
              </a:rPr>
              <a:t> slow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Other new APIs  limited success, very specific</a:t>
            </a:r>
            <a:endParaRPr lang="en-US" dirty="0"/>
          </a:p>
          <a:p>
            <a:r>
              <a:rPr lang="en-US" dirty="0"/>
              <a:t>Kernel-Applications</a:t>
            </a:r>
          </a:p>
          <a:p>
            <a:pPr lvl="1"/>
            <a:r>
              <a:rPr lang="en-US" dirty="0"/>
              <a:t>Possible security threat, updatability</a:t>
            </a:r>
          </a:p>
          <a:p>
            <a:r>
              <a:rPr lang="en-US" dirty="0"/>
              <a:t>Kernel Bypass</a:t>
            </a:r>
          </a:p>
          <a:p>
            <a:pPr lvl="1"/>
            <a:r>
              <a:rPr lang="en-US" dirty="0"/>
              <a:t>Enslaving NIC to single applications, tailored stack implementations</a:t>
            </a:r>
          </a:p>
          <a:p>
            <a:r>
              <a:rPr lang="en-US" dirty="0"/>
              <a:t>Other Offloading</a:t>
            </a:r>
          </a:p>
          <a:p>
            <a:pPr lvl="1"/>
            <a:r>
              <a:rPr lang="en-US" dirty="0"/>
              <a:t>Highly tailored to application and hardware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B15929-0075-4272-883B-B7652E80A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where is the problem?</a:t>
            </a:r>
          </a:p>
        </p:txBody>
      </p:sp>
      <p:sp>
        <p:nvSpPr>
          <p:cNvPr id="6" name="transaprente_box">
            <a:extLst>
              <a:ext uri="{FF2B5EF4-FFF2-40B4-BE49-F238E27FC236}">
                <a16:creationId xmlns:a16="http://schemas.microsoft.com/office/drawing/2014/main" id="{FC4FE837-45EB-4390-A9F9-A8D7DAFB39E0}"/>
              </a:ext>
            </a:extLst>
          </p:cNvPr>
          <p:cNvSpPr/>
          <p:nvPr/>
        </p:nvSpPr>
        <p:spPr bwMode="auto">
          <a:xfrm>
            <a:off x="-133350" y="762000"/>
            <a:ext cx="9420225" cy="5610225"/>
          </a:xfrm>
          <a:prstGeom prst="rect">
            <a:avLst/>
          </a:prstGeom>
          <a:solidFill>
            <a:schemeClr val="bg1">
              <a:alpha val="7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5" name="Question">
            <a:extLst>
              <a:ext uri="{FF2B5EF4-FFF2-40B4-BE49-F238E27FC236}">
                <a16:creationId xmlns:a16="http://schemas.microsoft.com/office/drawing/2014/main" id="{DF7FBAAA-509A-4E54-94E5-7F86532CD177}"/>
              </a:ext>
            </a:extLst>
          </p:cNvPr>
          <p:cNvSpPr/>
          <p:nvPr/>
        </p:nvSpPr>
        <p:spPr bwMode="auto">
          <a:xfrm>
            <a:off x="1915266" y="2408768"/>
            <a:ext cx="5022075" cy="14987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DE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Isn’t there anything</a:t>
            </a:r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between?</a:t>
            </a:r>
          </a:p>
        </p:txBody>
      </p:sp>
    </p:spTree>
    <p:extLst>
      <p:ext uri="{BB962C8B-B14F-4D97-AF65-F5344CB8AC3E}">
        <p14:creationId xmlns:p14="http://schemas.microsoft.com/office/powerpoint/2010/main" val="1007620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stack"/>
          <p:cNvGrpSpPr/>
          <p:nvPr/>
        </p:nvGrpSpPr>
        <p:grpSpPr>
          <a:xfrm>
            <a:off x="1070928" y="1916499"/>
            <a:ext cx="6853872" cy="3380610"/>
            <a:chOff x="142240" y="1840299"/>
            <a:chExt cx="6853872" cy="3380610"/>
          </a:xfrm>
        </p:grpSpPr>
        <p:sp>
          <p:nvSpPr>
            <p:cNvPr id="86" name="vertical_pane"/>
            <p:cNvSpPr/>
            <p:nvPr/>
          </p:nvSpPr>
          <p:spPr bwMode="auto">
            <a:xfrm>
              <a:off x="1650389" y="1840299"/>
              <a:ext cx="1021691" cy="3108960"/>
            </a:xfrm>
            <a:prstGeom prst="rect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grpSp>
          <p:nvGrpSpPr>
            <p:cNvPr id="91" name="borders"/>
            <p:cNvGrpSpPr/>
            <p:nvPr/>
          </p:nvGrpSpPr>
          <p:grpSpPr>
            <a:xfrm>
              <a:off x="166688" y="2545414"/>
              <a:ext cx="6829424" cy="1857598"/>
              <a:chOff x="4871728" y="2514934"/>
              <a:chExt cx="9467371" cy="1857598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4871728" y="2514934"/>
                <a:ext cx="946737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871728" y="4372532"/>
                <a:ext cx="946737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text"/>
            <p:cNvGrpSpPr/>
            <p:nvPr/>
          </p:nvGrpSpPr>
          <p:grpSpPr>
            <a:xfrm>
              <a:off x="142240" y="2231604"/>
              <a:ext cx="1128049" cy="2485219"/>
              <a:chOff x="142240" y="2231604"/>
              <a:chExt cx="1128049" cy="2485219"/>
            </a:xfrm>
          </p:grpSpPr>
          <p:sp>
            <p:nvSpPr>
              <p:cNvPr id="20" name="hardware"/>
              <p:cNvSpPr txBox="1"/>
              <p:nvPr/>
            </p:nvSpPr>
            <p:spPr>
              <a:xfrm>
                <a:off x="142240" y="4409046"/>
                <a:ext cx="112804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hardware</a:t>
                </a:r>
              </a:p>
            </p:txBody>
          </p:sp>
          <p:sp>
            <p:nvSpPr>
              <p:cNvPr id="21" name="kernel"/>
              <p:cNvSpPr txBox="1"/>
              <p:nvPr/>
            </p:nvSpPr>
            <p:spPr>
              <a:xfrm>
                <a:off x="189482" y="4095236"/>
                <a:ext cx="6989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kernel</a:t>
                </a:r>
              </a:p>
            </p:txBody>
          </p:sp>
          <p:sp>
            <p:nvSpPr>
              <p:cNvPr id="27" name="kernel"/>
              <p:cNvSpPr txBox="1"/>
              <p:nvPr/>
            </p:nvSpPr>
            <p:spPr>
              <a:xfrm>
                <a:off x="204683" y="2545414"/>
                <a:ext cx="83063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kernel</a:t>
                </a:r>
              </a:p>
            </p:txBody>
          </p:sp>
          <p:sp>
            <p:nvSpPr>
              <p:cNvPr id="28" name="user"/>
              <p:cNvSpPr txBox="1"/>
              <p:nvPr/>
            </p:nvSpPr>
            <p:spPr>
              <a:xfrm>
                <a:off x="265083" y="2231604"/>
                <a:ext cx="4985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user</a:t>
                </a:r>
              </a:p>
            </p:txBody>
          </p:sp>
        </p:grpSp>
        <p:grpSp>
          <p:nvGrpSpPr>
            <p:cNvPr id="98" name="layers"/>
            <p:cNvGrpSpPr/>
            <p:nvPr/>
          </p:nvGrpSpPr>
          <p:grpSpPr>
            <a:xfrm>
              <a:off x="1515428" y="2759954"/>
              <a:ext cx="1291818" cy="2460955"/>
              <a:chOff x="1515428" y="2759954"/>
              <a:chExt cx="1291818" cy="2460955"/>
            </a:xfrm>
          </p:grpSpPr>
          <p:sp>
            <p:nvSpPr>
              <p:cNvPr id="8" name="MAC"/>
              <p:cNvSpPr/>
              <p:nvPr/>
            </p:nvSpPr>
            <p:spPr>
              <a:xfrm>
                <a:off x="1515428" y="4586084"/>
                <a:ext cx="1269649" cy="634825"/>
              </a:xfrm>
              <a:prstGeom prst="rect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MAC</a:t>
                </a:r>
              </a:p>
            </p:txBody>
          </p:sp>
          <p:sp>
            <p:nvSpPr>
              <p:cNvPr id="9" name="NET"/>
              <p:cNvSpPr/>
              <p:nvPr/>
            </p:nvSpPr>
            <p:spPr>
              <a:xfrm>
                <a:off x="1537597" y="3551613"/>
                <a:ext cx="1269649" cy="63482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NET</a:t>
                </a:r>
              </a:p>
            </p:txBody>
          </p:sp>
          <p:sp>
            <p:nvSpPr>
              <p:cNvPr id="10" name="TRANS"/>
              <p:cNvSpPr/>
              <p:nvPr/>
            </p:nvSpPr>
            <p:spPr>
              <a:xfrm>
                <a:off x="1537597" y="2759954"/>
                <a:ext cx="1269649" cy="63482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TRANS</a:t>
                </a:r>
              </a:p>
            </p:txBody>
          </p:sp>
        </p:grpSp>
      </p:grpSp>
      <p:sp>
        <p:nvSpPr>
          <p:cNvPr id="59" name="maint_title"/>
          <p:cNvSpPr>
            <a:spLocks noGrp="1"/>
          </p:cNvSpPr>
          <p:nvPr>
            <p:ph type="title"/>
          </p:nvPr>
        </p:nvSpPr>
        <p:spPr>
          <a:xfrm>
            <a:off x="115888" y="62431"/>
            <a:ext cx="8756650" cy="457200"/>
          </a:xfrm>
        </p:spPr>
        <p:txBody>
          <a:bodyPr/>
          <a:lstStyle/>
          <a:p>
            <a:r>
              <a:rPr lang="en-US" dirty="0"/>
              <a:t>Classical Network Stack (simplified)</a:t>
            </a:r>
          </a:p>
        </p:txBody>
      </p:sp>
      <p:cxnSp>
        <p:nvCxnSpPr>
          <p:cNvPr id="105" name="conn#11"/>
          <p:cNvCxnSpPr/>
          <p:nvPr/>
        </p:nvCxnSpPr>
        <p:spPr bwMode="auto">
          <a:xfrm flipV="1">
            <a:off x="6450746" y="4788278"/>
            <a:ext cx="0" cy="1083809"/>
          </a:xfrm>
          <a:prstGeom prst="straightConnector1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6" name="conn#12"/>
          <p:cNvCxnSpPr/>
          <p:nvPr/>
        </p:nvCxnSpPr>
        <p:spPr bwMode="auto">
          <a:xfrm flipV="1">
            <a:off x="6445885" y="2932449"/>
            <a:ext cx="9723" cy="1241344"/>
          </a:xfrm>
          <a:prstGeom prst="straightConnector1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8" name="conn#13"/>
          <p:cNvCxnSpPr/>
          <p:nvPr/>
        </p:nvCxnSpPr>
        <p:spPr bwMode="auto">
          <a:xfrm flipH="1" flipV="1">
            <a:off x="6433214" y="1916499"/>
            <a:ext cx="9723" cy="401465"/>
          </a:xfrm>
          <a:prstGeom prst="straightConnector1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conn#23"/>
          <p:cNvCxnSpPr/>
          <p:nvPr/>
        </p:nvCxnSpPr>
        <p:spPr bwMode="auto">
          <a:xfrm flipV="1">
            <a:off x="6837066" y="4785220"/>
            <a:ext cx="0" cy="743842"/>
          </a:xfrm>
          <a:prstGeom prst="straightConnector1">
            <a:avLst/>
          </a:prstGeom>
          <a:ln w="76200">
            <a:solidFill>
              <a:srgbClr val="00429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conn#22"/>
          <p:cNvCxnSpPr/>
          <p:nvPr/>
        </p:nvCxnSpPr>
        <p:spPr bwMode="auto">
          <a:xfrm flipV="1">
            <a:off x="6832205" y="2929391"/>
            <a:ext cx="9723" cy="1241344"/>
          </a:xfrm>
          <a:prstGeom prst="straightConnector1">
            <a:avLst/>
          </a:prstGeom>
          <a:ln w="76200">
            <a:solidFill>
              <a:srgbClr val="00429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conn#21"/>
          <p:cNvCxnSpPr/>
          <p:nvPr/>
        </p:nvCxnSpPr>
        <p:spPr bwMode="auto">
          <a:xfrm flipV="1">
            <a:off x="6829258" y="1632437"/>
            <a:ext cx="2947" cy="682470"/>
          </a:xfrm>
          <a:prstGeom prst="straightConnector1">
            <a:avLst/>
          </a:prstGeom>
          <a:ln w="76200">
            <a:solidFill>
              <a:srgbClr val="004290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9" name="REQ#1"/>
          <p:cNvGrpSpPr/>
          <p:nvPr/>
        </p:nvGrpSpPr>
        <p:grpSpPr>
          <a:xfrm>
            <a:off x="5048292" y="5543757"/>
            <a:ext cx="2340636" cy="688136"/>
            <a:chOff x="4022132" y="5639007"/>
            <a:chExt cx="2340636" cy="688136"/>
          </a:xfrm>
        </p:grpSpPr>
        <p:sp>
          <p:nvSpPr>
            <p:cNvPr id="2" name="requestbox"/>
            <p:cNvSpPr/>
            <p:nvPr/>
          </p:nvSpPr>
          <p:spPr bwMode="auto">
            <a:xfrm>
              <a:off x="4887662" y="5639007"/>
              <a:ext cx="1475106" cy="688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 </a:t>
              </a:r>
              <a:r>
                <a:rPr lang="de-DE" sz="1600" dirty="0" err="1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record</a:t>
              </a:r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de-DE" sz="1600" dirty="0" err="1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for</a:t>
              </a:r>
              <a:endParaRPr lang="de-DE" sz="16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DE" sz="1600" dirty="0" err="1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</a:t>
              </a:r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tc30.org?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4022132" y="5641999"/>
              <a:ext cx="8515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lang="de-DE" b="1" dirty="0">
                  <a:solidFill>
                    <a:srgbClr val="595959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Request</a:t>
              </a:r>
              <a:endParaRPr lang="en-US" b="1" dirty="0">
                <a:solidFill>
                  <a:srgbClr val="59595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130" name="RES#1"/>
          <p:cNvGrpSpPr/>
          <p:nvPr/>
        </p:nvGrpSpPr>
        <p:grpSpPr>
          <a:xfrm>
            <a:off x="5899808" y="851457"/>
            <a:ext cx="2181938" cy="903775"/>
            <a:chOff x="4873648" y="876857"/>
            <a:chExt cx="2181938" cy="903775"/>
          </a:xfrm>
        </p:grpSpPr>
        <p:sp>
          <p:nvSpPr>
            <p:cNvPr id="75" name="responsebox"/>
            <p:cNvSpPr/>
            <p:nvPr/>
          </p:nvSpPr>
          <p:spPr bwMode="auto">
            <a:xfrm>
              <a:off x="4873648" y="876857"/>
              <a:ext cx="1475106" cy="903775"/>
            </a:xfrm>
            <a:prstGeom prst="rect">
              <a:avLst/>
            </a:prstGeom>
            <a:solidFill>
              <a:srgbClr val="8BA8D3"/>
            </a:solidFill>
            <a:ln>
              <a:solidFill>
                <a:srgbClr val="004290"/>
              </a:solidFill>
              <a:headEnd type="none" w="med" len="med"/>
              <a:tailEnd type="none" w="med" len="med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l"/>
              <a:r>
                <a:rPr lang="de-DE" sz="1600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132.187.12.42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6362768" y="876857"/>
              <a:ext cx="6928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l"/>
              <a:r>
                <a:rPr lang="de-DE" b="1" dirty="0" err="1">
                  <a:solidFill>
                    <a:srgbClr val="004290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Result</a:t>
              </a:r>
              <a:endParaRPr lang="en-US" b="1" dirty="0">
                <a:solidFill>
                  <a:srgbClr val="00429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138" name="engine_create"/>
          <p:cNvSpPr/>
          <p:nvPr/>
        </p:nvSpPr>
        <p:spPr bwMode="auto">
          <a:xfrm rot="20498251">
            <a:off x="3936070" y="1422107"/>
            <a:ext cx="1812586" cy="481339"/>
          </a:xfrm>
          <a:prstGeom prst="rightArrow">
            <a:avLst/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39" name="ctx-sw#low"/>
          <p:cNvGrpSpPr/>
          <p:nvPr/>
        </p:nvGrpSpPr>
        <p:grpSpPr>
          <a:xfrm>
            <a:off x="6306350" y="4183196"/>
            <a:ext cx="662021" cy="592032"/>
            <a:chOff x="1658131" y="1326272"/>
            <a:chExt cx="662021" cy="592032"/>
          </a:xfrm>
          <a:solidFill>
            <a:srgbClr val="FF5050"/>
          </a:solidFill>
        </p:grpSpPr>
        <p:grpSp>
          <p:nvGrpSpPr>
            <p:cNvPr id="140" name="Group 139"/>
            <p:cNvGrpSpPr/>
            <p:nvPr/>
          </p:nvGrpSpPr>
          <p:grpSpPr>
            <a:xfrm>
              <a:off x="1845309" y="1423353"/>
              <a:ext cx="307341" cy="361551"/>
              <a:chOff x="1845309" y="1423353"/>
              <a:chExt cx="446406" cy="525145"/>
            </a:xfrm>
            <a:grpFill/>
          </p:grpSpPr>
          <p:grpSp>
            <p:nvGrpSpPr>
              <p:cNvPr id="143" name="Group 142"/>
              <p:cNvGrpSpPr/>
              <p:nvPr/>
            </p:nvGrpSpPr>
            <p:grpSpPr>
              <a:xfrm>
                <a:off x="1915795" y="1423353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49" name="Snip Single Corner Rectangle 148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50" name="Straight Connector 149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51" name="Straight Connector 150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52" name="Straight Connector 151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44" name="Group 143"/>
              <p:cNvGrpSpPr/>
              <p:nvPr/>
            </p:nvGrpSpPr>
            <p:grpSpPr>
              <a:xfrm>
                <a:off x="1845309" y="1470978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45" name="Snip Single Corner Rectangle 144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46" name="Straight Connector 145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7" name="Straight Connector 146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8" name="Straight Connector 147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41" name="Curved Up Arrow 140"/>
            <p:cNvSpPr/>
            <p:nvPr/>
          </p:nvSpPr>
          <p:spPr bwMode="auto">
            <a:xfrm rot="10800000">
              <a:off x="1658131" y="1326272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42" name="Curved Up Arrow 141"/>
            <p:cNvSpPr/>
            <p:nvPr/>
          </p:nvSpPr>
          <p:spPr bwMode="auto">
            <a:xfrm>
              <a:off x="1706659" y="1671177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153" name="ctx-sw#high"/>
          <p:cNvGrpSpPr/>
          <p:nvPr/>
        </p:nvGrpSpPr>
        <p:grpSpPr>
          <a:xfrm>
            <a:off x="6306350" y="2345514"/>
            <a:ext cx="662021" cy="592032"/>
            <a:chOff x="1658131" y="1326272"/>
            <a:chExt cx="662021" cy="592032"/>
          </a:xfrm>
          <a:solidFill>
            <a:srgbClr val="FF5050"/>
          </a:solidFill>
        </p:grpSpPr>
        <p:grpSp>
          <p:nvGrpSpPr>
            <p:cNvPr id="154" name="Group 153"/>
            <p:cNvGrpSpPr/>
            <p:nvPr/>
          </p:nvGrpSpPr>
          <p:grpSpPr>
            <a:xfrm>
              <a:off x="1845309" y="1423353"/>
              <a:ext cx="307341" cy="361551"/>
              <a:chOff x="1845309" y="1423353"/>
              <a:chExt cx="446406" cy="525145"/>
            </a:xfrm>
            <a:grpFill/>
          </p:grpSpPr>
          <p:grpSp>
            <p:nvGrpSpPr>
              <p:cNvPr id="157" name="Group 156"/>
              <p:cNvGrpSpPr/>
              <p:nvPr/>
            </p:nvGrpSpPr>
            <p:grpSpPr>
              <a:xfrm>
                <a:off x="1915795" y="1423353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63" name="Snip Single Corner Rectangle 162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64" name="Straight Connector 163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5" name="Straight Connector 164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6" name="Straight Connector 165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58" name="Group 157"/>
              <p:cNvGrpSpPr/>
              <p:nvPr/>
            </p:nvGrpSpPr>
            <p:grpSpPr>
              <a:xfrm>
                <a:off x="1845309" y="1470978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59" name="Snip Single Corner Rectangle 158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1" name="Straight Connector 160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2" name="Straight Connector 161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55" name="Curved Up Arrow 154"/>
            <p:cNvSpPr/>
            <p:nvPr/>
          </p:nvSpPr>
          <p:spPr bwMode="auto">
            <a:xfrm rot="10800000">
              <a:off x="1658131" y="1326272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56" name="Curved Up Arrow 155"/>
            <p:cNvSpPr/>
            <p:nvPr/>
          </p:nvSpPr>
          <p:spPr bwMode="auto">
            <a:xfrm>
              <a:off x="1706659" y="1671177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170" name="ctx sw copy text#2"/>
          <p:cNvSpPr txBox="1"/>
          <p:nvPr/>
        </p:nvSpPr>
        <p:spPr>
          <a:xfrm>
            <a:off x="5442451" y="2355000"/>
            <a:ext cx="883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CTX SW</a:t>
            </a:r>
          </a:p>
          <a:p>
            <a:pPr algn="r"/>
            <a:r>
              <a:rPr lang="de-D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Copy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9" name="ctx sw copy text#1"/>
          <p:cNvSpPr txBox="1"/>
          <p:nvPr/>
        </p:nvSpPr>
        <p:spPr>
          <a:xfrm>
            <a:off x="5444415" y="4217456"/>
            <a:ext cx="883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CTX SW</a:t>
            </a:r>
          </a:p>
          <a:p>
            <a:pPr algn="r"/>
            <a:r>
              <a:rPr lang="de-D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Copy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68" name="remove"/>
          <p:cNvGrpSpPr/>
          <p:nvPr/>
        </p:nvGrpSpPr>
        <p:grpSpPr>
          <a:xfrm>
            <a:off x="6179468" y="2182140"/>
            <a:ext cx="1972625" cy="912328"/>
            <a:chOff x="6179468" y="2105940"/>
            <a:chExt cx="1972625" cy="912328"/>
          </a:xfrm>
        </p:grpSpPr>
        <p:sp>
          <p:nvSpPr>
            <p:cNvPr id="133" name="&quot;No&quot; Symbol"/>
            <p:cNvSpPr/>
            <p:nvPr/>
          </p:nvSpPr>
          <p:spPr bwMode="auto">
            <a:xfrm>
              <a:off x="6179468" y="2110658"/>
              <a:ext cx="907610" cy="907610"/>
            </a:xfrm>
            <a:prstGeom prst="noSmoking">
              <a:avLst/>
            </a:prstGeom>
            <a:solidFill>
              <a:srgbClr val="FF000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67" name="removed"/>
            <p:cNvSpPr txBox="1"/>
            <p:nvPr/>
          </p:nvSpPr>
          <p:spPr>
            <a:xfrm>
              <a:off x="7181956" y="2105940"/>
              <a:ext cx="9701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err="1">
                  <a:solidFill>
                    <a:srgbClr val="C00000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remove</a:t>
              </a:r>
              <a:r>
                <a:rPr lang="de-DE" b="1" dirty="0">
                  <a:solidFill>
                    <a:srgbClr val="C00000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de-DE" b="1" dirty="0" err="1">
                  <a:solidFill>
                    <a:srgbClr val="C00000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it!</a:t>
              </a:r>
              <a:endParaRPr lang="en-US" b="1" dirty="0">
                <a:solidFill>
                  <a:srgbClr val="C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171" name="ctx-sw#low"/>
          <p:cNvGrpSpPr/>
          <p:nvPr/>
        </p:nvGrpSpPr>
        <p:grpSpPr>
          <a:xfrm>
            <a:off x="6304643" y="4183452"/>
            <a:ext cx="662021" cy="592032"/>
            <a:chOff x="1658131" y="1326272"/>
            <a:chExt cx="662021" cy="592032"/>
          </a:xfrm>
          <a:solidFill>
            <a:schemeClr val="bg1">
              <a:lumMod val="75000"/>
            </a:schemeClr>
          </a:solidFill>
        </p:grpSpPr>
        <p:grpSp>
          <p:nvGrpSpPr>
            <p:cNvPr id="172" name="Group 171"/>
            <p:cNvGrpSpPr/>
            <p:nvPr/>
          </p:nvGrpSpPr>
          <p:grpSpPr>
            <a:xfrm>
              <a:off x="1845309" y="1423353"/>
              <a:ext cx="307341" cy="361551"/>
              <a:chOff x="1845309" y="1423353"/>
              <a:chExt cx="446406" cy="525145"/>
            </a:xfrm>
            <a:grpFill/>
          </p:grpSpPr>
          <p:grpSp>
            <p:nvGrpSpPr>
              <p:cNvPr id="175" name="Group 174"/>
              <p:cNvGrpSpPr/>
              <p:nvPr/>
            </p:nvGrpSpPr>
            <p:grpSpPr>
              <a:xfrm>
                <a:off x="1915795" y="1423353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81" name="Snip Single Corner Rectangle 180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82" name="Straight Connector 181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84" name="Straight Connector 183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1845309" y="1470978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77" name="Snip Single Corner Rectangle 176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78" name="Straight Connector 177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79" name="Straight Connector 178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80" name="Straight Connector 179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73" name="Curved Up Arrow 172"/>
            <p:cNvSpPr/>
            <p:nvPr/>
          </p:nvSpPr>
          <p:spPr bwMode="auto">
            <a:xfrm rot="10800000">
              <a:off x="1658131" y="1326272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74" name="Curved Up Arrow 173"/>
            <p:cNvSpPr/>
            <p:nvPr/>
          </p:nvSpPr>
          <p:spPr bwMode="auto">
            <a:xfrm>
              <a:off x="1706659" y="1671177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89" name="Webserver"/>
          <p:cNvSpPr/>
          <p:nvPr/>
        </p:nvSpPr>
        <p:spPr>
          <a:xfrm>
            <a:off x="2453844" y="1671900"/>
            <a:ext cx="1267780" cy="73139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14400"/>
            <a:r>
              <a:rPr lang="en-US" sz="24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DNS-server</a:t>
            </a:r>
          </a:p>
        </p:txBody>
      </p:sp>
      <p:grpSp>
        <p:nvGrpSpPr>
          <p:cNvPr id="79" name="gluebirne"/>
          <p:cNvGrpSpPr/>
          <p:nvPr/>
        </p:nvGrpSpPr>
        <p:grpSpPr>
          <a:xfrm>
            <a:off x="3363689" y="1202445"/>
            <a:ext cx="690563" cy="746125"/>
            <a:chOff x="2790825" y="1419225"/>
            <a:chExt cx="690563" cy="746125"/>
          </a:xfrm>
        </p:grpSpPr>
        <p:sp>
          <p:nvSpPr>
            <p:cNvPr id="80" name="Oval 79"/>
            <p:cNvSpPr/>
            <p:nvPr/>
          </p:nvSpPr>
          <p:spPr bwMode="auto">
            <a:xfrm>
              <a:off x="2942590" y="1609090"/>
              <a:ext cx="375920" cy="37592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2997199" y="1955800"/>
              <a:ext cx="263525" cy="92075"/>
            </a:xfrm>
            <a:prstGeom prst="rect">
              <a:avLst/>
            </a:prstGeom>
            <a:solidFill>
              <a:srgbClr val="CDCD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3031329" y="2047875"/>
              <a:ext cx="195264" cy="117475"/>
            </a:xfrm>
            <a:prstGeom prst="rect">
              <a:avLst/>
            </a:prstGeom>
            <a:solidFill>
              <a:srgbClr val="CDCD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83" name="Straight Connector 82"/>
            <p:cNvCxnSpPr/>
            <p:nvPr/>
          </p:nvCxnSpPr>
          <p:spPr bwMode="auto">
            <a:xfrm>
              <a:off x="3365500" y="1797050"/>
              <a:ext cx="115888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2790825" y="1797050"/>
              <a:ext cx="98425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3133725" y="1419225"/>
              <a:ext cx="0" cy="12192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flipV="1">
              <a:off x="3321402" y="1541145"/>
              <a:ext cx="102042" cy="67946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flipH="1" flipV="1">
              <a:off x="2862563" y="1541145"/>
              <a:ext cx="83486" cy="67946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92834737"/>
      </p:ext>
    </p:extLst>
  </p:cSld>
  <p:clrMapOvr>
    <a:masterClrMapping/>
  </p:clrMapOvr>
  <p:transition advTm="612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70" grpId="0"/>
      <p:bldP spid="1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maint_title"/>
          <p:cNvSpPr>
            <a:spLocks noGrp="1"/>
          </p:cNvSpPr>
          <p:nvPr>
            <p:ph type="title"/>
          </p:nvPr>
        </p:nvSpPr>
        <p:spPr>
          <a:xfrm>
            <a:off x="115888" y="62431"/>
            <a:ext cx="8756650" cy="457200"/>
          </a:xfrm>
        </p:spPr>
        <p:txBody>
          <a:bodyPr/>
          <a:lstStyle/>
          <a:p>
            <a:r>
              <a:rPr lang="en-US" dirty="0"/>
              <a:t>Application Agnostic Packet Processor</a:t>
            </a:r>
          </a:p>
        </p:txBody>
      </p:sp>
      <p:grpSp>
        <p:nvGrpSpPr>
          <p:cNvPr id="3" name="Engine"/>
          <p:cNvGrpSpPr/>
          <p:nvPr/>
        </p:nvGrpSpPr>
        <p:grpSpPr>
          <a:xfrm>
            <a:off x="3431829" y="2838188"/>
            <a:ext cx="1856180" cy="632791"/>
            <a:chOff x="3695989" y="2761988"/>
            <a:chExt cx="1856180" cy="632791"/>
          </a:xfrm>
        </p:grpSpPr>
        <p:sp>
          <p:nvSpPr>
            <p:cNvPr id="34" name="vertical_pane#2"/>
            <p:cNvSpPr/>
            <p:nvPr/>
          </p:nvSpPr>
          <p:spPr bwMode="auto">
            <a:xfrm>
              <a:off x="3695989" y="2813419"/>
              <a:ext cx="1021691" cy="521620"/>
            </a:xfrm>
            <a:prstGeom prst="rect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37" name="Engine_box"/>
            <p:cNvSpPr/>
            <p:nvPr/>
          </p:nvSpPr>
          <p:spPr>
            <a:xfrm>
              <a:off x="4282519" y="2761988"/>
              <a:ext cx="1269650" cy="632791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914400"/>
              <a:r>
                <a:rPr lang="en-US" sz="2400" dirty="0">
                  <a:solidFill>
                    <a:srgbClr val="000000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AAPP</a:t>
              </a:r>
            </a:p>
          </p:txBody>
        </p:sp>
      </p:grpSp>
      <p:grpSp>
        <p:nvGrpSpPr>
          <p:cNvPr id="99" name="stack"/>
          <p:cNvGrpSpPr/>
          <p:nvPr/>
        </p:nvGrpSpPr>
        <p:grpSpPr>
          <a:xfrm>
            <a:off x="1070928" y="1673651"/>
            <a:ext cx="6853872" cy="3623458"/>
            <a:chOff x="142240" y="1597451"/>
            <a:chExt cx="6853872" cy="3623458"/>
          </a:xfrm>
        </p:grpSpPr>
        <p:sp>
          <p:nvSpPr>
            <p:cNvPr id="86" name="vertical_pane"/>
            <p:cNvSpPr/>
            <p:nvPr/>
          </p:nvSpPr>
          <p:spPr bwMode="auto">
            <a:xfrm>
              <a:off x="1650389" y="1840299"/>
              <a:ext cx="1021691" cy="3108960"/>
            </a:xfrm>
            <a:prstGeom prst="rect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grpSp>
          <p:nvGrpSpPr>
            <p:cNvPr id="91" name="borders"/>
            <p:cNvGrpSpPr/>
            <p:nvPr/>
          </p:nvGrpSpPr>
          <p:grpSpPr>
            <a:xfrm>
              <a:off x="166688" y="2545414"/>
              <a:ext cx="6829424" cy="1857598"/>
              <a:chOff x="4871728" y="2514934"/>
              <a:chExt cx="9467371" cy="1857598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4871728" y="2514934"/>
                <a:ext cx="946737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871728" y="4372532"/>
                <a:ext cx="946737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text"/>
            <p:cNvGrpSpPr/>
            <p:nvPr/>
          </p:nvGrpSpPr>
          <p:grpSpPr>
            <a:xfrm>
              <a:off x="142240" y="2231604"/>
              <a:ext cx="1128049" cy="2485219"/>
              <a:chOff x="142240" y="2231604"/>
              <a:chExt cx="1128049" cy="2485219"/>
            </a:xfrm>
          </p:grpSpPr>
          <p:sp>
            <p:nvSpPr>
              <p:cNvPr id="20" name="hardware"/>
              <p:cNvSpPr txBox="1"/>
              <p:nvPr/>
            </p:nvSpPr>
            <p:spPr>
              <a:xfrm>
                <a:off x="142240" y="4409046"/>
                <a:ext cx="112804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hardware</a:t>
                </a:r>
              </a:p>
            </p:txBody>
          </p:sp>
          <p:sp>
            <p:nvSpPr>
              <p:cNvPr id="21" name="kernel"/>
              <p:cNvSpPr txBox="1"/>
              <p:nvPr/>
            </p:nvSpPr>
            <p:spPr>
              <a:xfrm>
                <a:off x="189482" y="4095236"/>
                <a:ext cx="6989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kernel</a:t>
                </a:r>
              </a:p>
            </p:txBody>
          </p:sp>
          <p:sp>
            <p:nvSpPr>
              <p:cNvPr id="27" name="kernel"/>
              <p:cNvSpPr txBox="1"/>
              <p:nvPr/>
            </p:nvSpPr>
            <p:spPr>
              <a:xfrm>
                <a:off x="204683" y="2545414"/>
                <a:ext cx="83063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kernel</a:t>
                </a:r>
              </a:p>
            </p:txBody>
          </p:sp>
          <p:sp>
            <p:nvSpPr>
              <p:cNvPr id="28" name="user"/>
              <p:cNvSpPr txBox="1"/>
              <p:nvPr/>
            </p:nvSpPr>
            <p:spPr>
              <a:xfrm>
                <a:off x="263611" y="2231604"/>
                <a:ext cx="4985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defTabSz="914400"/>
                <a:r>
                  <a:rPr lang="en-US" sz="2000" i="1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user</a:t>
                </a:r>
              </a:p>
            </p:txBody>
          </p:sp>
        </p:grpSp>
        <p:grpSp>
          <p:nvGrpSpPr>
            <p:cNvPr id="98" name="layers"/>
            <p:cNvGrpSpPr/>
            <p:nvPr/>
          </p:nvGrpSpPr>
          <p:grpSpPr>
            <a:xfrm>
              <a:off x="1515428" y="1597451"/>
              <a:ext cx="1291818" cy="3623458"/>
              <a:chOff x="1515428" y="1597451"/>
              <a:chExt cx="1291818" cy="3623458"/>
            </a:xfrm>
          </p:grpSpPr>
          <p:sp>
            <p:nvSpPr>
              <p:cNvPr id="8" name="MAC"/>
              <p:cNvSpPr/>
              <p:nvPr/>
            </p:nvSpPr>
            <p:spPr>
              <a:xfrm>
                <a:off x="1515428" y="4586084"/>
                <a:ext cx="1269649" cy="634825"/>
              </a:xfrm>
              <a:prstGeom prst="rect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MAC</a:t>
                </a:r>
              </a:p>
            </p:txBody>
          </p:sp>
          <p:sp>
            <p:nvSpPr>
              <p:cNvPr id="9" name="NET"/>
              <p:cNvSpPr/>
              <p:nvPr/>
            </p:nvSpPr>
            <p:spPr>
              <a:xfrm>
                <a:off x="1537597" y="3551613"/>
                <a:ext cx="1269649" cy="63482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NET</a:t>
                </a:r>
              </a:p>
            </p:txBody>
          </p:sp>
          <p:sp>
            <p:nvSpPr>
              <p:cNvPr id="10" name="TRANS"/>
              <p:cNvSpPr/>
              <p:nvPr/>
            </p:nvSpPr>
            <p:spPr>
              <a:xfrm>
                <a:off x="1537597" y="2759954"/>
                <a:ext cx="1269649" cy="63482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TRANS</a:t>
                </a:r>
              </a:p>
            </p:txBody>
          </p:sp>
          <p:sp>
            <p:nvSpPr>
              <p:cNvPr id="7" name="Memcached"/>
              <p:cNvSpPr/>
              <p:nvPr/>
            </p:nvSpPr>
            <p:spPr>
              <a:xfrm>
                <a:off x="1537596" y="1597451"/>
                <a:ext cx="1269650" cy="731390"/>
              </a:xfrm>
              <a:prstGeom prst="rect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 defTabSz="914400"/>
                <a:r>
                  <a:rPr lang="en-US" sz="2400" dirty="0">
                    <a:solidFill>
                      <a:srgbClr val="000000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DNS-Server</a:t>
                </a:r>
              </a:p>
            </p:txBody>
          </p:sp>
        </p:grpSp>
      </p:grpSp>
      <p:grpSp>
        <p:nvGrpSpPr>
          <p:cNvPr id="14" name="ctrl"/>
          <p:cNvGrpSpPr/>
          <p:nvPr/>
        </p:nvGrpSpPr>
        <p:grpSpPr>
          <a:xfrm>
            <a:off x="3722464" y="1673651"/>
            <a:ext cx="1208985" cy="1179673"/>
            <a:chOff x="3986624" y="1597451"/>
            <a:chExt cx="1208985" cy="1179673"/>
          </a:xfrm>
        </p:grpSpPr>
        <p:cxnSp>
          <p:nvCxnSpPr>
            <p:cNvPr id="36" name="ctrl#2"/>
            <p:cNvCxnSpPr/>
            <p:nvPr/>
          </p:nvCxnSpPr>
          <p:spPr bwMode="auto">
            <a:xfrm flipV="1">
              <a:off x="4951951" y="1954013"/>
              <a:ext cx="0" cy="823111"/>
            </a:xfrm>
            <a:prstGeom prst="straightConnector1">
              <a:avLst/>
            </a:prstGeom>
            <a:ln w="76200">
              <a:solidFill>
                <a:schemeClr val="accent5"/>
              </a:solidFill>
              <a:prstDash val="sysDot"/>
              <a:headEnd type="triangl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ctrl#1"/>
            <p:cNvCxnSpPr/>
            <p:nvPr/>
          </p:nvCxnSpPr>
          <p:spPr bwMode="auto">
            <a:xfrm flipH="1">
              <a:off x="3994543" y="1954013"/>
              <a:ext cx="942563" cy="1"/>
            </a:xfrm>
            <a:prstGeom prst="straightConnector1">
              <a:avLst/>
            </a:prstGeom>
            <a:ln w="76200">
              <a:solidFill>
                <a:schemeClr val="accent5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control"/>
            <p:cNvSpPr txBox="1"/>
            <p:nvPr/>
          </p:nvSpPr>
          <p:spPr>
            <a:xfrm>
              <a:off x="3986624" y="1597451"/>
              <a:ext cx="12089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i="1" dirty="0" err="1">
                  <a:ln>
                    <a:solidFill>
                      <a:schemeClr val="accent5">
                        <a:lumMod val="60000"/>
                        <a:lumOff val="40000"/>
                      </a:schemeClr>
                    </a:solidFill>
                  </a:ln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control</a:t>
              </a:r>
              <a:r>
                <a:rPr lang="de-DE" i="1" dirty="0">
                  <a:ln>
                    <a:solidFill>
                      <a:schemeClr val="accent5">
                        <a:lumMod val="60000"/>
                        <a:lumOff val="40000"/>
                      </a:schemeClr>
                    </a:solidFill>
                  </a:ln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plane</a:t>
              </a:r>
              <a:endParaRPr lang="en-US" i="1" dirty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cxnSp>
        <p:nvCxnSpPr>
          <p:cNvPr id="74" name="conn#11"/>
          <p:cNvCxnSpPr/>
          <p:nvPr/>
        </p:nvCxnSpPr>
        <p:spPr bwMode="auto">
          <a:xfrm flipV="1">
            <a:off x="6450746" y="4788278"/>
            <a:ext cx="0" cy="1083809"/>
          </a:xfrm>
          <a:prstGeom prst="straightConnector1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conn#12"/>
          <p:cNvCxnSpPr/>
          <p:nvPr/>
        </p:nvCxnSpPr>
        <p:spPr bwMode="auto">
          <a:xfrm flipV="1">
            <a:off x="6445885" y="3604488"/>
            <a:ext cx="0" cy="569307"/>
          </a:xfrm>
          <a:prstGeom prst="straightConnector1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conn#23"/>
          <p:cNvCxnSpPr/>
          <p:nvPr/>
        </p:nvCxnSpPr>
        <p:spPr bwMode="auto">
          <a:xfrm flipV="1">
            <a:off x="6837066" y="4785220"/>
            <a:ext cx="0" cy="743842"/>
          </a:xfrm>
          <a:prstGeom prst="straightConnector1">
            <a:avLst/>
          </a:prstGeom>
          <a:ln w="76200">
            <a:solidFill>
              <a:srgbClr val="74B619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conn#22"/>
          <p:cNvCxnSpPr/>
          <p:nvPr/>
        </p:nvCxnSpPr>
        <p:spPr bwMode="auto">
          <a:xfrm flipV="1">
            <a:off x="6832205" y="3497953"/>
            <a:ext cx="0" cy="672783"/>
          </a:xfrm>
          <a:prstGeom prst="straightConnector1">
            <a:avLst/>
          </a:prstGeom>
          <a:ln w="76200">
            <a:solidFill>
              <a:srgbClr val="74B619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83" name="REQ#1"/>
          <p:cNvGrpSpPr/>
          <p:nvPr/>
        </p:nvGrpSpPr>
        <p:grpSpPr>
          <a:xfrm>
            <a:off x="5053240" y="5543757"/>
            <a:ext cx="2334418" cy="688136"/>
            <a:chOff x="4028350" y="5639007"/>
            <a:chExt cx="2334418" cy="688136"/>
          </a:xfrm>
        </p:grpSpPr>
        <p:sp>
          <p:nvSpPr>
            <p:cNvPr id="84" name="requestbox"/>
            <p:cNvSpPr/>
            <p:nvPr/>
          </p:nvSpPr>
          <p:spPr bwMode="auto">
            <a:xfrm>
              <a:off x="4887662" y="5639007"/>
              <a:ext cx="1475106" cy="688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l"/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A </a:t>
              </a:r>
              <a:r>
                <a:rPr lang="de-DE" sz="1600" dirty="0" err="1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record</a:t>
              </a:r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de-DE" sz="1600" dirty="0" err="1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for</a:t>
              </a:r>
              <a:endParaRPr lang="de-DE" sz="16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  <a:p>
              <a:pPr algn="l"/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Itc30.org?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028350" y="5641999"/>
              <a:ext cx="8515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lang="de-DE" b="1" dirty="0">
                  <a:solidFill>
                    <a:srgbClr val="595959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Request</a:t>
              </a:r>
              <a:endParaRPr lang="en-US" b="1" dirty="0">
                <a:solidFill>
                  <a:srgbClr val="59595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87" name="RES#1"/>
          <p:cNvGrpSpPr/>
          <p:nvPr/>
        </p:nvGrpSpPr>
        <p:grpSpPr>
          <a:xfrm>
            <a:off x="5899101" y="2700713"/>
            <a:ext cx="2162325" cy="903775"/>
            <a:chOff x="5035501" y="876857"/>
            <a:chExt cx="2162325" cy="903775"/>
          </a:xfrm>
        </p:grpSpPr>
        <p:sp>
          <p:nvSpPr>
            <p:cNvPr id="88" name="responsebox"/>
            <p:cNvSpPr/>
            <p:nvPr/>
          </p:nvSpPr>
          <p:spPr bwMode="auto">
            <a:xfrm>
              <a:off x="5035501" y="876857"/>
              <a:ext cx="1475106" cy="903775"/>
            </a:xfrm>
            <a:prstGeom prst="rect">
              <a:avLst/>
            </a:prstGeom>
            <a:solidFill>
              <a:srgbClr val="9FF726"/>
            </a:solidFill>
            <a:ln>
              <a:solidFill>
                <a:srgbClr val="74B619"/>
              </a:solidFill>
              <a:headEnd type="none" w="med" len="med"/>
              <a:tailEnd type="none" w="med" len="med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l"/>
              <a:r>
                <a:rPr lang="de-DE" sz="1600" dirty="0">
                  <a:solidFill>
                    <a:schemeClr val="tx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132.187.12.42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505008" y="876857"/>
              <a:ext cx="6928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l"/>
              <a:r>
                <a:rPr lang="de-DE" b="1" dirty="0" err="1">
                  <a:solidFill>
                    <a:srgbClr val="74B619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Result</a:t>
              </a:r>
              <a:endParaRPr lang="en-US" b="1" dirty="0">
                <a:solidFill>
                  <a:srgbClr val="74B6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43" name="engine_create"/>
          <p:cNvSpPr/>
          <p:nvPr/>
        </p:nvSpPr>
        <p:spPr bwMode="auto">
          <a:xfrm>
            <a:off x="5392043" y="2892966"/>
            <a:ext cx="436880" cy="481339"/>
          </a:xfrm>
          <a:prstGeom prst="rightArrow">
            <a:avLst/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00" name="ctx-sw#low"/>
          <p:cNvGrpSpPr/>
          <p:nvPr/>
        </p:nvGrpSpPr>
        <p:grpSpPr>
          <a:xfrm>
            <a:off x="6306350" y="4183196"/>
            <a:ext cx="662021" cy="592032"/>
            <a:chOff x="1658131" y="1326272"/>
            <a:chExt cx="662021" cy="592032"/>
          </a:xfrm>
          <a:solidFill>
            <a:schemeClr val="bg1">
              <a:lumMod val="75000"/>
            </a:schemeClr>
          </a:solidFill>
        </p:grpSpPr>
        <p:grpSp>
          <p:nvGrpSpPr>
            <p:cNvPr id="101" name="Group 100"/>
            <p:cNvGrpSpPr/>
            <p:nvPr/>
          </p:nvGrpSpPr>
          <p:grpSpPr>
            <a:xfrm>
              <a:off x="1845309" y="1423353"/>
              <a:ext cx="307341" cy="361551"/>
              <a:chOff x="1845309" y="1423353"/>
              <a:chExt cx="446406" cy="525145"/>
            </a:xfrm>
            <a:grpFill/>
          </p:grpSpPr>
          <p:grpSp>
            <p:nvGrpSpPr>
              <p:cNvPr id="104" name="Group 103"/>
              <p:cNvGrpSpPr/>
              <p:nvPr/>
            </p:nvGrpSpPr>
            <p:grpSpPr>
              <a:xfrm>
                <a:off x="1915795" y="1423353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15" name="Snip Single Corner Rectangle 114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16" name="Straight Connector 115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7" name="Straight Connector 116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3" name="Straight Connector 122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bg1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07" name="Group 106"/>
              <p:cNvGrpSpPr/>
              <p:nvPr/>
            </p:nvGrpSpPr>
            <p:grpSpPr>
              <a:xfrm>
                <a:off x="1845309" y="1470978"/>
                <a:ext cx="375920" cy="477520"/>
                <a:chOff x="1915795" y="1423353"/>
                <a:chExt cx="375920" cy="477520"/>
              </a:xfrm>
              <a:grpFill/>
            </p:grpSpPr>
            <p:sp>
              <p:nvSpPr>
                <p:cNvPr id="109" name="Snip Single Corner Rectangle 108"/>
                <p:cNvSpPr/>
                <p:nvPr/>
              </p:nvSpPr>
              <p:spPr bwMode="auto">
                <a:xfrm>
                  <a:off x="1915795" y="1423353"/>
                  <a:ext cx="375920" cy="477520"/>
                </a:xfrm>
                <a:prstGeom prst="snip1Rect">
                  <a:avLst>
                    <a:gd name="adj" fmla="val 33137"/>
                  </a:avLst>
                </a:prstGeom>
                <a:grp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cxnSp>
              <p:nvCxnSpPr>
                <p:cNvPr id="112" name="Straight Connector 111"/>
                <p:cNvCxnSpPr/>
                <p:nvPr/>
              </p:nvCxnSpPr>
              <p:spPr bwMode="auto">
                <a:xfrm>
                  <a:off x="1975167" y="1595437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3" name="Straight Connector 112"/>
                <p:cNvCxnSpPr/>
                <p:nvPr/>
              </p:nvCxnSpPr>
              <p:spPr bwMode="auto">
                <a:xfrm>
                  <a:off x="1975167" y="1671638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4" name="Straight Connector 113"/>
                <p:cNvCxnSpPr/>
                <p:nvPr/>
              </p:nvCxnSpPr>
              <p:spPr bwMode="auto">
                <a:xfrm>
                  <a:off x="1975167" y="1747839"/>
                  <a:ext cx="228600" cy="0"/>
                </a:xfrm>
                <a:prstGeom prst="line">
                  <a:avLst/>
                </a:prstGeom>
                <a:grpFill/>
                <a:ln w="9525" cap="flat" cmpd="sng" algn="ctr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02" name="Curved Up Arrow 101"/>
            <p:cNvSpPr/>
            <p:nvPr/>
          </p:nvSpPr>
          <p:spPr bwMode="auto">
            <a:xfrm rot="10800000">
              <a:off x="1658131" y="1326272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03" name="Curved Up Arrow 102"/>
            <p:cNvSpPr/>
            <p:nvPr/>
          </p:nvSpPr>
          <p:spPr bwMode="auto">
            <a:xfrm>
              <a:off x="1706659" y="1671177"/>
              <a:ext cx="613493" cy="247127"/>
            </a:xfrm>
            <a:prstGeom prst="curvedUpArrow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69" name="sleep"/>
          <p:cNvGrpSpPr/>
          <p:nvPr/>
        </p:nvGrpSpPr>
        <p:grpSpPr>
          <a:xfrm>
            <a:off x="288989" y="955140"/>
            <a:ext cx="1796296" cy="993354"/>
            <a:chOff x="288989" y="878940"/>
            <a:chExt cx="1796296" cy="993354"/>
          </a:xfrm>
        </p:grpSpPr>
        <p:sp>
          <p:nvSpPr>
            <p:cNvPr id="45" name="sleep-cloud"/>
            <p:cNvSpPr/>
            <p:nvPr/>
          </p:nvSpPr>
          <p:spPr bwMode="auto">
            <a:xfrm>
              <a:off x="288989" y="878940"/>
              <a:ext cx="1796296" cy="993354"/>
            </a:xfrm>
            <a:prstGeom prst="cloudCallout">
              <a:avLst>
                <a:gd name="adj1" fmla="val 73023"/>
                <a:gd name="adj2" fmla="val 35651"/>
              </a:avLst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46" name="z#1"/>
            <p:cNvSpPr txBox="1"/>
            <p:nvPr/>
          </p:nvSpPr>
          <p:spPr>
            <a:xfrm>
              <a:off x="842906" y="1258767"/>
              <a:ext cx="2792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Z</a:t>
              </a:r>
              <a:endParaRPr lang="en-US" sz="1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4" name="z#2"/>
            <p:cNvSpPr txBox="1"/>
            <p:nvPr/>
          </p:nvSpPr>
          <p:spPr>
            <a:xfrm>
              <a:off x="967300" y="1196546"/>
              <a:ext cx="2936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Z</a:t>
              </a:r>
              <a:endParaRPr lang="en-US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5" name="z#3"/>
            <p:cNvSpPr txBox="1"/>
            <p:nvPr/>
          </p:nvSpPr>
          <p:spPr>
            <a:xfrm>
              <a:off x="1098105" y="1128337"/>
              <a:ext cx="325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8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Z</a:t>
              </a:r>
              <a:endParaRPr lang="en-US" sz="1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126" name="ctx sw copy text#1"/>
          <p:cNvSpPr txBox="1"/>
          <p:nvPr/>
        </p:nvSpPr>
        <p:spPr>
          <a:xfrm>
            <a:off x="5444415" y="4217456"/>
            <a:ext cx="883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CTX SW</a:t>
            </a:r>
          </a:p>
          <a:p>
            <a:pPr algn="r"/>
            <a:r>
              <a:rPr lang="de-D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Copy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27" name="gluebirne"/>
          <p:cNvGrpSpPr/>
          <p:nvPr/>
        </p:nvGrpSpPr>
        <p:grpSpPr>
          <a:xfrm>
            <a:off x="4879871" y="2357067"/>
            <a:ext cx="690563" cy="746125"/>
            <a:chOff x="2790825" y="1419225"/>
            <a:chExt cx="690563" cy="746125"/>
          </a:xfrm>
        </p:grpSpPr>
        <p:sp>
          <p:nvSpPr>
            <p:cNvPr id="128" name="Oval 127"/>
            <p:cNvSpPr/>
            <p:nvPr/>
          </p:nvSpPr>
          <p:spPr bwMode="auto">
            <a:xfrm>
              <a:off x="2942590" y="1609090"/>
              <a:ext cx="375920" cy="37592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>
              <a:off x="2997199" y="1955800"/>
              <a:ext cx="263525" cy="92075"/>
            </a:xfrm>
            <a:prstGeom prst="rect">
              <a:avLst/>
            </a:prstGeom>
            <a:solidFill>
              <a:srgbClr val="CDCD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3031329" y="2047875"/>
              <a:ext cx="195264" cy="117475"/>
            </a:xfrm>
            <a:prstGeom prst="rect">
              <a:avLst/>
            </a:prstGeom>
            <a:solidFill>
              <a:srgbClr val="CDCD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34" name="Straight Connector 133"/>
            <p:cNvCxnSpPr/>
            <p:nvPr/>
          </p:nvCxnSpPr>
          <p:spPr bwMode="auto">
            <a:xfrm>
              <a:off x="3365500" y="1797050"/>
              <a:ext cx="115888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>
              <a:off x="2790825" y="1797050"/>
              <a:ext cx="98425" cy="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 bwMode="auto">
            <a:xfrm>
              <a:off x="3133725" y="1419225"/>
              <a:ext cx="0" cy="121920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 bwMode="auto">
            <a:xfrm flipV="1">
              <a:off x="3321402" y="1541145"/>
              <a:ext cx="102042" cy="67946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9" name="Straight Connector 138"/>
            <p:cNvCxnSpPr/>
            <p:nvPr/>
          </p:nvCxnSpPr>
          <p:spPr bwMode="auto">
            <a:xfrm flipH="1" flipV="1">
              <a:off x="2862563" y="1541145"/>
              <a:ext cx="83486" cy="67946"/>
            </a:xfrm>
            <a:prstGeom prst="line">
              <a:avLst/>
            </a:prstGeom>
            <a:solidFill>
              <a:srgbClr val="EAEAE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96157994"/>
      </p:ext>
    </p:extLst>
  </p:cSld>
  <p:clrMapOvr>
    <a:masterClrMapping/>
  </p:clrMapOvr>
  <p:transition advTm="612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E4B16-B5A5-44D3-9F03-2B47A7DE4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</p:spPr>
        <p:txBody>
          <a:bodyPr/>
          <a:lstStyle/>
          <a:p>
            <a:r>
              <a:rPr lang="en-US" dirty="0"/>
              <a:t>What is Application-Agnostic?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70D71-8C03-464C-9364-287B56C763C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Efficient byte wise matching</a:t>
            </a:r>
          </a:p>
          <a:p>
            <a:pPr lvl="1"/>
            <a:r>
              <a:rPr lang="en-US" dirty="0"/>
              <a:t>Offset + Length</a:t>
            </a:r>
          </a:p>
          <a:p>
            <a:r>
              <a:rPr lang="en-US" dirty="0"/>
              <a:t>Simple construction of responses</a:t>
            </a:r>
          </a:p>
          <a:p>
            <a:pPr lvl="1"/>
            <a:r>
              <a:rPr lang="en-US" dirty="0"/>
              <a:t>Copy data from incoming packet</a:t>
            </a:r>
          </a:p>
          <a:p>
            <a:pPr lvl="1"/>
            <a:r>
              <a:rPr lang="en-US" dirty="0"/>
              <a:t>Copy data from template</a:t>
            </a:r>
          </a:p>
          <a:p>
            <a:r>
              <a:rPr lang="en-US" dirty="0"/>
              <a:t>Chaining of matching &amp; construction rules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90A35B09-9C87-44D6-A602-E76D2DB01D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4051769"/>
                  </p:ext>
                </p:extLst>
              </p:nvPr>
            </p:nvGraphicFramePr>
            <p:xfrm>
              <a:off x="1126641" y="3761793"/>
              <a:ext cx="6898292" cy="2204720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9482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473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026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Rule#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Match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Reply</a:t>
                          </a:r>
                          <a:endParaRPr lang="de-DE"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1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US" sz="1400" dirty="0"/>
                            <a:t> Offset: 0</a:t>
                          </a:r>
                        </a:p>
                        <a:p>
                          <a:r>
                            <a:rPr lang="en-US" sz="1400" dirty="0"/>
                            <a:t>Content: “Time is an illusion.”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US" sz="1400" dirty="0"/>
                            <a:t> Offset: 0</a:t>
                          </a:r>
                        </a:p>
                        <a:p>
                          <a:r>
                            <a:rPr lang="en-US" sz="1400" dirty="0"/>
                            <a:t>Content: “Lunchtime doubly</a:t>
                          </a:r>
                          <a:r>
                            <a:rPr lang="en-US" sz="1400" baseline="0" dirty="0"/>
                            <a:t> so.</a:t>
                          </a:r>
                          <a:r>
                            <a:rPr lang="en-US" sz="1400" dirty="0"/>
                            <a:t>”</a:t>
                          </a:r>
                          <a:endParaRPr lang="de-DE"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2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US" sz="1400" dirty="0"/>
                            <a:t> Offset: 12</a:t>
                          </a:r>
                        </a:p>
                        <a:p>
                          <a:r>
                            <a:rPr lang="en-US" sz="1400" dirty="0"/>
                            <a:t>Content: “www.heise.de [A]”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US" sz="1400" dirty="0"/>
                            <a:t> Offset:</a:t>
                          </a:r>
                          <a:r>
                            <a:rPr lang="en-US" sz="1400" baseline="0" dirty="0"/>
                            <a:t> 0</a:t>
                          </a:r>
                        </a:p>
                        <a:p>
                          <a:r>
                            <a:rPr lang="en-US" sz="1400" baseline="0" dirty="0"/>
                            <a:t>Copy: bytes 0-1</a:t>
                          </a: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oMath>
                          </a14:m>
                          <a:r>
                            <a:rPr lang="en-US" sz="1400" dirty="0"/>
                            <a:t> </a:t>
                          </a:r>
                          <a:r>
                            <a:rPr lang="en-US" sz="1400" baseline="0" dirty="0"/>
                            <a:t>Offset: 2</a:t>
                          </a:r>
                        </a:p>
                        <a:p>
                          <a:r>
                            <a:rPr lang="en-US" sz="1400" baseline="0" dirty="0"/>
                            <a:t>Content: “193.99.144.85 [A]”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90A35B09-9C87-44D6-A602-E76D2DB01D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4051769"/>
                  </p:ext>
                </p:extLst>
              </p:nvPr>
            </p:nvGraphicFramePr>
            <p:xfrm>
              <a:off x="1126641" y="3761793"/>
              <a:ext cx="6898292" cy="2204720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94823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473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026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Rule#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Match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Reply</a:t>
                          </a:r>
                          <a:endParaRPr lang="de-DE"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1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438" t="-74118" r="-102686" b="-25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20" t="-74118" r="-811" b="-25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4488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2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438" t="-95484" r="-102686" b="-406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20" t="-95484" r="-811" b="-406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/>
                            <a:t>…</a:t>
                          </a:r>
                          <a:endParaRPr lang="de-DE" sz="1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7094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87639" y="1060360"/>
            <a:ext cx="192071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7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/>
              </a:rPr>
              <a:t>4 clients (</a:t>
            </a:r>
            <a:r>
              <a:rPr lang="en-US" sz="1700" dirty="0" err="1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/>
              </a:rPr>
              <a:t>dnsperf</a:t>
            </a:r>
            <a:r>
              <a:rPr lang="en-US" sz="1700" dirty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/>
              </a:rPr>
              <a:t>)</a:t>
            </a:r>
            <a:endParaRPr lang="en-US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4226" y="3832312"/>
            <a:ext cx="261321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70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/>
              </a:rPr>
              <a:t>Server with AAPP Kernel</a:t>
            </a:r>
            <a:endParaRPr lang="en-US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8" name="Picture 7" descr="osa_desktop.png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029" y="1474270"/>
            <a:ext cx="532337" cy="540000"/>
          </a:xfrm>
          <a:prstGeom prst="rect">
            <a:avLst/>
          </a:prstGeom>
        </p:spPr>
      </p:pic>
      <p:pic>
        <p:nvPicPr>
          <p:cNvPr id="9" name="Picture 8" descr="osa_desktop.png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021" y="1474270"/>
            <a:ext cx="532337" cy="540000"/>
          </a:xfrm>
          <a:prstGeom prst="rect">
            <a:avLst/>
          </a:prstGeom>
        </p:spPr>
      </p:pic>
      <p:pic>
        <p:nvPicPr>
          <p:cNvPr id="10" name="Picture 9" descr="osa_desktop.png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693" y="1474270"/>
            <a:ext cx="532337" cy="540000"/>
          </a:xfrm>
          <a:prstGeom prst="rect">
            <a:avLst/>
          </a:prstGeom>
        </p:spPr>
      </p:pic>
      <p:pic>
        <p:nvPicPr>
          <p:cNvPr id="11" name="Picture 10" descr="osa_desktop.png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357" y="1474270"/>
            <a:ext cx="532337" cy="540000"/>
          </a:xfrm>
          <a:prstGeom prst="rect">
            <a:avLst/>
          </a:prstGeom>
        </p:spPr>
      </p:pic>
      <p:pic>
        <p:nvPicPr>
          <p:cNvPr id="12" name="Picture 11" descr="osa_hub.png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296" y="2520892"/>
            <a:ext cx="720000" cy="720000"/>
          </a:xfrm>
          <a:prstGeom prst="rect">
            <a:avLst/>
          </a:prstGeom>
        </p:spPr>
      </p:pic>
      <p:pic>
        <p:nvPicPr>
          <p:cNvPr id="13" name="Picture 12" descr="osa_server.png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138" y="3646289"/>
            <a:ext cx="519869" cy="756000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H="1">
            <a:off x="3963344" y="2031633"/>
            <a:ext cx="358158" cy="663551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188288" y="2042822"/>
            <a:ext cx="950034" cy="713285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353625" y="2042822"/>
            <a:ext cx="431638" cy="652362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542400" y="2031633"/>
            <a:ext cx="1008546" cy="724474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9850" y="3110106"/>
            <a:ext cx="0" cy="497256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  <a:stCxn id="24" idx="1"/>
          </p:cNvCxnSpPr>
          <p:nvPr/>
        </p:nvCxnSpPr>
        <p:spPr bwMode="auto">
          <a:xfrm flipH="1">
            <a:off x="5868237" y="1693984"/>
            <a:ext cx="758338" cy="0"/>
          </a:xfrm>
          <a:prstGeom prst="straightConnector1">
            <a:avLst/>
          </a:prstGeom>
          <a:solidFill>
            <a:srgbClr val="EAEAEA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6626575" y="1255402"/>
            <a:ext cx="1774845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Uniform shuffled</a:t>
            </a:r>
          </a:p>
          <a:p>
            <a:r>
              <a:rPr lang="en-US" sz="17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workload</a:t>
            </a:r>
          </a:p>
          <a:p>
            <a:r>
              <a:rPr lang="en-US" sz="17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across clients</a:t>
            </a:r>
          </a:p>
        </p:txBody>
      </p:sp>
      <p:sp>
        <p:nvSpPr>
          <p:cNvPr id="28" name="Title 3"/>
          <p:cNvSpPr>
            <a:spLocks noGrp="1"/>
          </p:cNvSpPr>
          <p:nvPr>
            <p:ph type="title"/>
          </p:nvPr>
        </p:nvSpPr>
        <p:spPr>
          <a:xfrm>
            <a:off x="166688" y="103188"/>
            <a:ext cx="8756650" cy="457200"/>
          </a:xfrm>
        </p:spPr>
        <p:txBody>
          <a:bodyPr/>
          <a:lstStyle/>
          <a:p>
            <a:r>
              <a:rPr lang="en-US"/>
              <a:t>Evaluation: Testbed Setup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sz="quarter" idx="10"/>
          </p:nvPr>
        </p:nvSpPr>
        <p:spPr>
          <a:xfrm>
            <a:off x="245906" y="4536602"/>
            <a:ext cx="8756062" cy="1501613"/>
          </a:xfrm>
        </p:spPr>
        <p:txBody>
          <a:bodyPr/>
          <a:lstStyle/>
          <a:p>
            <a:r>
              <a:rPr lang="en-US" dirty="0">
                <a:ea typeface="Arial Unicode MS" panose="020B0604020202020204" pitchFamily="34" charset="-128"/>
              </a:rPr>
              <a:t>10 Gbps links</a:t>
            </a:r>
          </a:p>
          <a:p>
            <a:r>
              <a:rPr lang="en-US" dirty="0">
                <a:ea typeface="Arial Unicode MS" panose="020B0604020202020204" pitchFamily="34" charset="-128"/>
              </a:rPr>
              <a:t>Modified Bind DNS server</a:t>
            </a:r>
          </a:p>
        </p:txBody>
      </p:sp>
    </p:spTree>
    <p:extLst>
      <p:ext uri="{BB962C8B-B14F-4D97-AF65-F5344CB8AC3E}">
        <p14:creationId xmlns:p14="http://schemas.microsoft.com/office/powerpoint/2010/main" val="2859870210"/>
      </p:ext>
    </p:extLst>
  </p:cSld>
  <p:clrMapOvr>
    <a:masterClrMapping/>
  </p:clrMapOvr>
  <p:transition advTm="23673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2.4"/>
</p:tagLst>
</file>

<file path=ppt/theme/theme1.xml><?xml version="1.0" encoding="utf-8"?>
<a:theme xmlns:a="http://schemas.openxmlformats.org/drawingml/2006/main" name="Vorlesungen-Layout">
  <a:themeElements>
    <a:clrScheme name="Ds-Template">
      <a:dk1>
        <a:srgbClr val="000000"/>
      </a:dk1>
      <a:lt1>
        <a:sysClr val="window" lastClr="FFFFFF"/>
      </a:lt1>
      <a:dk2>
        <a:srgbClr val="000000"/>
      </a:dk2>
      <a:lt2>
        <a:srgbClr val="BBC0AC"/>
      </a:lt2>
      <a:accent1>
        <a:srgbClr val="EEAC19"/>
      </a:accent1>
      <a:accent2>
        <a:srgbClr val="E07602"/>
      </a:accent2>
      <a:accent3>
        <a:srgbClr val="9FF726"/>
      </a:accent3>
      <a:accent4>
        <a:srgbClr val="8BA8D3"/>
      </a:accent4>
      <a:accent5>
        <a:srgbClr val="21449B"/>
      </a:accent5>
      <a:accent6>
        <a:srgbClr val="5E82B7"/>
      </a:accent6>
      <a:hlink>
        <a:srgbClr val="DF7408"/>
      </a:hlink>
      <a:folHlink>
        <a:srgbClr val="DE720C"/>
      </a:folHlink>
    </a:clrScheme>
    <a:fontScheme name="Vorlesungen-Layout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Vorlesungen-Layo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esungen-Layo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esungen-Layo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esungen-Layo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esungen-Layo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esungen-Layo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esungen-Layo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9247</TotalTime>
  <Words>815</Words>
  <Application>Microsoft Office PowerPoint</Application>
  <PresentationFormat>On-screen Show (4:3)</PresentationFormat>
  <Paragraphs>243</Paragraphs>
  <Slides>24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 Unicode MS</vt:lpstr>
      <vt:lpstr>ＭＳ Ｐゴシック</vt:lpstr>
      <vt:lpstr>Arial</vt:lpstr>
      <vt:lpstr>Arial Rounded MT Bold</vt:lpstr>
      <vt:lpstr>Cambria Math</vt:lpstr>
      <vt:lpstr>Courier New</vt:lpstr>
      <vt:lpstr>Helvetica</vt:lpstr>
      <vt:lpstr>Times New Roman</vt:lpstr>
      <vt:lpstr>Wingdings</vt:lpstr>
      <vt:lpstr>Wingdings 2</vt:lpstr>
      <vt:lpstr>Wingdings 3</vt:lpstr>
      <vt:lpstr>Vorlesungen-Layout</vt:lpstr>
      <vt:lpstr>Application Agnostic Offloading of Datagram Processing </vt:lpstr>
      <vt:lpstr>Shift towards programmability</vt:lpstr>
      <vt:lpstr>Networking Stacks – Where are we?</vt:lpstr>
      <vt:lpstr>Current Network Stack &amp; Current Answers (simplified)</vt:lpstr>
      <vt:lpstr>But where is the problem?</vt:lpstr>
      <vt:lpstr>Classical Network Stack (simplified)</vt:lpstr>
      <vt:lpstr>Application Agnostic Packet Processor</vt:lpstr>
      <vt:lpstr>What is Application-Agnostic?</vt:lpstr>
      <vt:lpstr>Evaluation: Testbed Setup</vt:lpstr>
      <vt:lpstr>Evaluation: DNS Server – UDP Transport</vt:lpstr>
      <vt:lpstr>Evaluation: DNS Server – UDP Transport</vt:lpstr>
      <vt:lpstr>Beyond the paper</vt:lpstr>
      <vt:lpstr>Evaluation: static HTTP Server – TCP Transport</vt:lpstr>
      <vt:lpstr>Going deeper! – eBPF to the rescue</vt:lpstr>
      <vt:lpstr>Conclusions</vt:lpstr>
      <vt:lpstr>Thanks.</vt:lpstr>
      <vt:lpstr>Offloading to other Host</vt:lpstr>
      <vt:lpstr>DNS Example</vt:lpstr>
      <vt:lpstr>AAPP API</vt:lpstr>
      <vt:lpstr>SmartNIC Offloading (Droptest)</vt:lpstr>
      <vt:lpstr>SmartNIC Offloading (Complex program test)</vt:lpstr>
      <vt:lpstr>Related Work</vt:lpstr>
      <vt:lpstr>Condition Matching via Hashes</vt:lpstr>
      <vt:lpstr>DNS Real World Workload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Template</dc:title>
  <dc:creator>Rainer Krogull</dc:creator>
  <cp:lastModifiedBy>Helge Reelfs</cp:lastModifiedBy>
  <cp:revision>2441</cp:revision>
  <cp:lastPrinted>2009-03-26T18:25:42Z</cp:lastPrinted>
  <dcterms:created xsi:type="dcterms:W3CDTF">2009-04-03T11:12:54Z</dcterms:created>
  <dcterms:modified xsi:type="dcterms:W3CDTF">2018-09-03T21:34:36Z</dcterms:modified>
</cp:coreProperties>
</file>